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7"/>
  </p:notesMasterIdLst>
  <p:sldIdLst>
    <p:sldId id="372" r:id="rId3"/>
    <p:sldId id="324" r:id="rId4"/>
    <p:sldId id="392" r:id="rId5"/>
    <p:sldId id="391" r:id="rId6"/>
    <p:sldId id="373" r:id="rId7"/>
    <p:sldId id="374" r:id="rId8"/>
    <p:sldId id="375" r:id="rId9"/>
    <p:sldId id="376" r:id="rId10"/>
    <p:sldId id="383" r:id="rId11"/>
    <p:sldId id="385" r:id="rId12"/>
    <p:sldId id="386" r:id="rId13"/>
    <p:sldId id="387" r:id="rId14"/>
    <p:sldId id="388" r:id="rId15"/>
    <p:sldId id="389" r:id="rId16"/>
    <p:sldId id="377" r:id="rId17"/>
    <p:sldId id="390" r:id="rId18"/>
    <p:sldId id="379" r:id="rId19"/>
    <p:sldId id="393" r:id="rId20"/>
    <p:sldId id="281" r:id="rId21"/>
    <p:sldId id="282" r:id="rId22"/>
    <p:sldId id="362" r:id="rId23"/>
    <p:sldId id="394" r:id="rId24"/>
    <p:sldId id="395" r:id="rId25"/>
    <p:sldId id="380" r:id="rId26"/>
    <p:sldId id="399" r:id="rId27"/>
    <p:sldId id="257" r:id="rId28"/>
    <p:sldId id="283" r:id="rId29"/>
    <p:sldId id="381" r:id="rId30"/>
    <p:sldId id="396" r:id="rId31"/>
    <p:sldId id="382" r:id="rId32"/>
    <p:sldId id="397" r:id="rId33"/>
    <p:sldId id="284" r:id="rId34"/>
    <p:sldId id="398" r:id="rId35"/>
    <p:sldId id="32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5566" autoAdjust="0"/>
  </p:normalViewPr>
  <p:slideViewPr>
    <p:cSldViewPr snapToGrid="0">
      <p:cViewPr varScale="1">
        <p:scale>
          <a:sx n="86" d="100"/>
          <a:sy n="86" d="100"/>
        </p:scale>
        <p:origin x="144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775B1-9FB2-431D-AF39-121BFFD1CA03}" type="datetimeFigureOut">
              <a:rPr lang="en-AU" smtClean="0"/>
              <a:t>5/02/2024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8705B-A4B1-4C16-B0DE-6AEFB4D3E7D0}" type="slidenum">
              <a:rPr lang="en-AU" smtClean="0"/>
              <a:t>‹#›</a:t>
            </a:fld>
            <a:endParaRPr lang="en-AU"/>
          </a:p>
        </p:txBody>
      </p:sp>
    </p:spTree>
    <p:extLst>
      <p:ext uri="{BB962C8B-B14F-4D97-AF65-F5344CB8AC3E}">
        <p14:creationId xmlns:p14="http://schemas.microsoft.com/office/powerpoint/2010/main" val="1951437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dirty="0" err="1"/>
              <a:t>CoE</a:t>
            </a:r>
            <a:endParaRPr lang="en-US" dirty="0"/>
          </a:p>
          <a:p>
            <a:r>
              <a:rPr lang="en-US" dirty="0"/>
              <a:t>Mission to make next generation of energy-efficient digital technologies</a:t>
            </a:r>
          </a:p>
          <a:p>
            <a:r>
              <a:rPr lang="en-US" dirty="0"/>
              <a:t>Why would we want to do that? </a:t>
            </a:r>
            <a:endParaRPr lang="en-AU" dirty="0"/>
          </a:p>
        </p:txBody>
      </p:sp>
      <p:sp>
        <p:nvSpPr>
          <p:cNvPr id="4" name="Slide Number Placeholder 3"/>
          <p:cNvSpPr>
            <a:spLocks noGrp="1"/>
          </p:cNvSpPr>
          <p:nvPr>
            <p:ph type="sldNum" sz="quarter" idx="5"/>
          </p:nvPr>
        </p:nvSpPr>
        <p:spPr/>
        <p:txBody>
          <a:bodyPr/>
          <a:lstStyle/>
          <a:p>
            <a:fld id="{74115E58-3E60-4ED5-95C9-60E0D09572C4}" type="slidenum">
              <a:rPr lang="en-AU" smtClean="0"/>
              <a:t>1</a:t>
            </a:fld>
            <a:endParaRPr lang="en-AU"/>
          </a:p>
        </p:txBody>
      </p:sp>
    </p:spTree>
    <p:extLst>
      <p:ext uri="{BB962C8B-B14F-4D97-AF65-F5344CB8AC3E}">
        <p14:creationId xmlns:p14="http://schemas.microsoft.com/office/powerpoint/2010/main" val="322169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JJ Thompson came up with an incorrect model of atom that we call the ‘plum pudding’ model. We </a:t>
            </a:r>
            <a:r>
              <a:rPr lang="en-US" sz="1100" b="0" i="0" u="none" strike="noStrike" cap="none" dirty="0">
                <a:solidFill>
                  <a:srgbClr val="000000"/>
                </a:solidFill>
                <a:effectLst/>
                <a:latin typeface="Arial"/>
                <a:ea typeface="Arial"/>
                <a:cs typeface="Arial"/>
                <a:sym typeface="Arial"/>
              </a:rPr>
              <a:t>got that model wrong a few more times as we kept building up our knowledge of how the atom worked.</a:t>
            </a:r>
            <a:endParaRPr lang="en-AU" dirty="0"/>
          </a:p>
        </p:txBody>
      </p:sp>
    </p:spTree>
    <p:extLst>
      <p:ext uri="{BB962C8B-B14F-4D97-AF65-F5344CB8AC3E}">
        <p14:creationId xmlns:p14="http://schemas.microsoft.com/office/powerpoint/2010/main" val="2449915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learned that electrons surround the nucleus, but there is a lot of space between the nucleus and electrons. You can do all sorts of outside demonstrations to get students to visualize the distance between the nucleus and electrons, but you will need a sport oval to do it. Otherwise a rough analogy is to imagine you have a ping pong ball in the middle of the MCG (or WACA, GABBA – any large sporting stadium). Inside the ping pong ball are the protons and neutrons. The electrons are way out in the grandstand.</a:t>
            </a:r>
            <a:endParaRPr lang="en-AU" dirty="0"/>
          </a:p>
        </p:txBody>
      </p:sp>
    </p:spTree>
    <p:extLst>
      <p:ext uri="{BB962C8B-B14F-4D97-AF65-F5344CB8AC3E}">
        <p14:creationId xmlns:p14="http://schemas.microsoft.com/office/powerpoint/2010/main" val="3263868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We are still learning today as we delve into the quantum mechanics of the atom. </a:t>
            </a:r>
          </a:p>
          <a:p>
            <a:r>
              <a:rPr lang="en-US" sz="1100" b="0" i="0" u="none" strike="noStrike" cap="none" dirty="0">
                <a:solidFill>
                  <a:srgbClr val="000000"/>
                </a:solidFill>
                <a:effectLst/>
                <a:latin typeface="Arial"/>
                <a:ea typeface="Arial"/>
                <a:cs typeface="Arial"/>
                <a:sym typeface="Arial"/>
              </a:rPr>
              <a:t>For example, at the moment quantum understanding of the electron means we cannot precisely say where the electron is, but we give it a probability of being in certain regions around the nucleus – a concept called superposition. Weirder and weirder… </a:t>
            </a:r>
          </a:p>
          <a:p>
            <a:r>
              <a:rPr lang="en-US" sz="1100" b="0" i="0" u="none" strike="noStrike" cap="none" dirty="0">
                <a:solidFill>
                  <a:srgbClr val="000000"/>
                </a:solidFill>
                <a:effectLst/>
                <a:latin typeface="Arial"/>
                <a:ea typeface="Arial"/>
                <a:cs typeface="Arial"/>
                <a:sym typeface="Arial"/>
              </a:rPr>
              <a:t>This is where we examine the forces holding the atom together and how those forces affect how the world works and the technologies we have developed with that knowledge. It is a world where weird things happen and it is a world where FLEET researchers work because that is the level of understanding we need to develop the next generation of energy-efficient computer chips and electrical circuits. </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To help students begin to get their heads around superposition, try the following analogy: Ask students that after having observed their principal every day for a year, where are they likely to be at 9am. Usually they say places such as their office, school yard or staff room. Ask them what is the probably (likelihood) of the principal being in each of those place. Ask them what the probability is of them being on the roof hanging onto the gutter is (hopefully they say zero chance). Students can then link that to how scientists work out the probability of an electron having a certain position around the nucleus, because they have done loads of testing and they know that there is, for example, there is an 80% chance the electron will be in one specific region and 20% chance is will be in another region, but 0% that it will be anywhere else.</a:t>
            </a:r>
          </a:p>
          <a:p>
            <a:endParaRPr lang="en-US" sz="1100" b="0" i="0" u="none" strike="noStrike" cap="none" dirty="0">
              <a:solidFill>
                <a:srgbClr val="000000"/>
              </a:solidFill>
              <a:effectLst/>
              <a:latin typeface="Arial"/>
              <a:ea typeface="Arial"/>
              <a:cs typeface="Arial"/>
              <a:sym typeface="Arial"/>
            </a:endParaRP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19406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Graphene is the thinnest material in the world and 200 times stronger than steel.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FLEET researchers manipulate individual atoms in ways that affect how the electrons behave and flow through materials and generate an electrical current. One of the materials FLEET plays with is graphene.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About here, if you did the demonstration, you might like to explain what was happening with the hair on balloon static electricity demonstration. </a:t>
            </a:r>
          </a:p>
          <a:p>
            <a:r>
              <a:rPr lang="en-US" sz="1200" kern="1200" dirty="0">
                <a:solidFill>
                  <a:schemeClr val="tx1"/>
                </a:solidFill>
                <a:effectLst/>
                <a:latin typeface="+mn-lt"/>
                <a:ea typeface="+mn-ea"/>
                <a:cs typeface="+mn-cs"/>
              </a:rPr>
              <a:t>Remember how we said that electricity is the flow of charge – Students hopefully now realize that we have electrons buzzing around the nucleus of an atom, but when we make them flow, we generate current (electricity). </a:t>
            </a:r>
          </a:p>
          <a:p>
            <a:r>
              <a:rPr lang="en-US" sz="1200" kern="1200" dirty="0">
                <a:solidFill>
                  <a:schemeClr val="tx1"/>
                </a:solidFill>
                <a:effectLst/>
                <a:latin typeface="+mn-lt"/>
                <a:ea typeface="+mn-ea"/>
                <a:cs typeface="+mn-cs"/>
              </a:rPr>
              <a:t>With the hair and balloon – when you rub the balloon on your hair you are stripping off all the electrons from your hair and transferring them to the balloon. Electrons have the negative charge. That makes your hair suddenly more positive because it has fewer electrons  -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you left all the positive protons in the atoms that make up your hair. Protons are tightly bound to the atom and do not move. The balloon is more negative because it has all the electrons from your hair.</a:t>
            </a:r>
          </a:p>
          <a:p>
            <a:r>
              <a:rPr lang="en-US" sz="1200" kern="1200" dirty="0">
                <a:solidFill>
                  <a:schemeClr val="tx1"/>
                </a:solidFill>
                <a:effectLst/>
                <a:latin typeface="+mn-lt"/>
                <a:ea typeface="+mn-ea"/>
                <a:cs typeface="+mn-cs"/>
              </a:rPr>
              <a:t>What happens when you get a positive and negative charge near each other – positive and negative attract. So your positively charged hair is attracted to the negative balloon – hence the sticky out hair.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you will hear the crackle of electricity as the electrons move from your hair to the balloon. You see and hear a somewhat bigger crackle with lightning as it moves from the clouds to the ground.</a:t>
            </a:r>
            <a:endParaRPr lang="en-AU" sz="1200" kern="1200" dirty="0">
              <a:solidFill>
                <a:schemeClr val="tx1"/>
              </a:solidFill>
              <a:effectLst/>
              <a:latin typeface="+mn-lt"/>
              <a:ea typeface="+mn-ea"/>
              <a:cs typeface="+mn-cs"/>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AU" sz="1100" b="0" i="0" u="none" strike="noStrike" cap="none" dirty="0">
              <a:solidFill>
                <a:srgbClr val="000000"/>
              </a:solidFill>
              <a:effectLst/>
              <a:latin typeface="Arial"/>
              <a:ea typeface="Arial"/>
              <a:cs typeface="Arial"/>
              <a:sym typeface="Arial"/>
            </a:endParaRPr>
          </a:p>
          <a:p>
            <a:endParaRPr lang="en-AU" dirty="0"/>
          </a:p>
        </p:txBody>
      </p:sp>
    </p:spTree>
    <p:extLst>
      <p:ext uri="{BB962C8B-B14F-4D97-AF65-F5344CB8AC3E}">
        <p14:creationId xmlns:p14="http://schemas.microsoft.com/office/powerpoint/2010/main" val="2463984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3. Students use their knowledge of the atom to construct a model. Using the periodic table to select an atom helps them realize that there are many types of atoms that make up our living and non-living world – </a:t>
            </a:r>
            <a:r>
              <a:rPr lang="en-US" dirty="0" err="1"/>
              <a:t>ie</a:t>
            </a:r>
            <a:r>
              <a:rPr lang="en-US" dirty="0"/>
              <a:t> that an atom is not an atom – as their different models will visually demonstrate.</a:t>
            </a:r>
          </a:p>
          <a:p>
            <a:endParaRPr lang="en-US" dirty="0"/>
          </a:p>
          <a:p>
            <a:r>
              <a:rPr lang="en-US" dirty="0"/>
              <a:t>Ensure once they understand the limitations of the model they are building, one of which is that the position, and momentum of the electrons is based on the concept of superposition. That is, their momentum and position is based on probability.</a:t>
            </a:r>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15</a:t>
            </a:fld>
            <a:endParaRPr lang="en-AU"/>
          </a:p>
        </p:txBody>
      </p:sp>
    </p:spTree>
    <p:extLst>
      <p:ext uri="{BB962C8B-B14F-4D97-AF65-F5344CB8AC3E}">
        <p14:creationId xmlns:p14="http://schemas.microsoft.com/office/powerpoint/2010/main" val="3293611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910254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 prop that will demonstrate how we have harnessed the power of electricity – </a:t>
            </a:r>
            <a:r>
              <a:rPr lang="en-US" dirty="0" err="1"/>
              <a:t>eg</a:t>
            </a:r>
            <a:r>
              <a:rPr lang="en-US" dirty="0"/>
              <a:t> a torch, light switch, computer, </a:t>
            </a:r>
            <a:r>
              <a:rPr lang="en-US" dirty="0" err="1"/>
              <a:t>etc</a:t>
            </a:r>
            <a:endParaRPr lang="en-US" dirty="0"/>
          </a:p>
          <a:p>
            <a:r>
              <a:rPr lang="en-US" dirty="0"/>
              <a:t>Get students to consider how in such a short time (less than 200 years), we have gone from having no electricity to everything we see around us today.</a:t>
            </a:r>
          </a:p>
          <a:p>
            <a:endParaRPr lang="en-US" dirty="0"/>
          </a:p>
          <a:p>
            <a:r>
              <a:rPr lang="en-US" dirty="0"/>
              <a:t>Before diving into the physics of circuits, get students to think about the implications of today’s technologies, which all rely on electricity</a:t>
            </a:r>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17</a:t>
            </a:fld>
            <a:endParaRPr lang="en-AU"/>
          </a:p>
        </p:txBody>
      </p:sp>
    </p:spTree>
    <p:extLst>
      <p:ext uri="{BB962C8B-B14F-4D97-AF65-F5344CB8AC3E}">
        <p14:creationId xmlns:p14="http://schemas.microsoft.com/office/powerpoint/2010/main" val="221224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how today we can put robots on Mars</a:t>
            </a:r>
          </a:p>
          <a:p>
            <a:r>
              <a:rPr lang="en-US" dirty="0"/>
              <a:t>This – along with all our digital technology – relies on computer chips</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of those computer chips can have billions of tiny transistors that are the brains of the computer – they are the binary code that computers use to compute stuff.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Transistors are also a type of circuit with a switch. When you turn them on and have electricity flow through them that is a one – switch them off – no electricity and that is a 0. This happens billions of times for just the simple tasks.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E5E331FA-2F5C-48CD-9DAC-EE882BCF5708}" type="slidenum">
              <a:rPr lang="en-AU" smtClean="0"/>
              <a:t>18</a:t>
            </a:fld>
            <a:endParaRPr lang="en-AU"/>
          </a:p>
        </p:txBody>
      </p:sp>
    </p:spTree>
    <p:extLst>
      <p:ext uri="{BB962C8B-B14F-4D97-AF65-F5344CB8AC3E}">
        <p14:creationId xmlns:p14="http://schemas.microsoft.com/office/powerpoint/2010/main" val="1122899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computation uses energy – sometimes from a battery, like the one in your mobile phone, sometimes from the electricity coming from the wall socket</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Times"/>
              <a:cs typeface="Calibri" panose="020F0502020204030204" pitchFamily="34" charset="0"/>
              <a:sym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Times"/>
                <a:cs typeface="Calibri" panose="020F0502020204030204" pitchFamily="34" charset="0"/>
                <a:sym typeface="Times"/>
              </a:rPr>
              <a:t>And then you send that photo to your friends, upload it to…This uses more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Times"/>
              <a:cs typeface="Calibri" panose="020F0502020204030204" pitchFamily="34" charset="0"/>
              <a:sym typeface="Times"/>
            </a:endParaRPr>
          </a:p>
          <a:p>
            <a:r>
              <a:rPr lang="en-US" sz="1200" kern="1200" dirty="0">
                <a:solidFill>
                  <a:schemeClr val="tx1"/>
                </a:solidFill>
                <a:effectLst/>
                <a:latin typeface="+mn-lt"/>
                <a:ea typeface="+mn-ea"/>
                <a:cs typeface="+mn-cs"/>
              </a:rPr>
              <a:t>Digital technology and energy consumption</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many things do you own are have computer chips in them? Yell them out </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Times"/>
              <a:cs typeface="Calibri" panose="020F0502020204030204" pitchFamily="34" charset="0"/>
              <a:sym typeface="Times"/>
            </a:endParaRPr>
          </a:p>
          <a:p>
            <a:endParaRPr lang="en-AU" dirty="0"/>
          </a:p>
        </p:txBody>
      </p:sp>
      <p:sp>
        <p:nvSpPr>
          <p:cNvPr id="4" name="Slide Number Placeholder 3"/>
          <p:cNvSpPr>
            <a:spLocks noGrp="1"/>
          </p:cNvSpPr>
          <p:nvPr>
            <p:ph type="sldNum" sz="quarter" idx="5"/>
          </p:nvPr>
        </p:nvSpPr>
        <p:spPr/>
        <p:txBody>
          <a:bodyPr/>
          <a:lstStyle/>
          <a:p>
            <a:fld id="{74115E58-3E60-4ED5-95C9-60E0D09572C4}" type="slidenum">
              <a:rPr lang="en-AU" smtClean="0"/>
              <a:t>19</a:t>
            </a:fld>
            <a:endParaRPr lang="en-AU"/>
          </a:p>
        </p:txBody>
      </p:sp>
    </p:spTree>
    <p:extLst>
      <p:ext uri="{BB962C8B-B14F-4D97-AF65-F5344CB8AC3E}">
        <p14:creationId xmlns:p14="http://schemas.microsoft.com/office/powerpoint/2010/main" val="3238733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Australia’s most powerful supercomputer at a university in Canberra uses as much energy as a Melbourne suburb – lot of greenhouse gases. And there are hundreds of these supercomputers around the world. </a:t>
            </a:r>
            <a:endParaRPr lang="en-A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 of world’s electricity is used by our digital technology – and this proportion is increasing each year because we are relying more and more on digital technologies to do stuff</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 are supercomputers an acceptable use of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Examples of how we use supercomputers: to screen the thousands of genes involved in rare human diseases and cancers to understand their function and develop ways to treat them; to understand the complex ways the climate influences the melting of the worlds ice sheets so we can better manage climate change and even using complex math to find a cure for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acceptable did students find supercomputers?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might be some solutions to the problem? FLEET is working on ways to make computers (and any digital technology) a lot more energy efficient.</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E5E331FA-2F5C-48CD-9DAC-EE882BCF5708}" type="slidenum">
              <a:rPr lang="en-AU" smtClean="0"/>
              <a:t>20</a:t>
            </a:fld>
            <a:endParaRPr lang="en-AU"/>
          </a:p>
        </p:txBody>
      </p:sp>
    </p:spTree>
    <p:extLst>
      <p:ext uri="{BB962C8B-B14F-4D97-AF65-F5344CB8AC3E}">
        <p14:creationId xmlns:p14="http://schemas.microsoft.com/office/powerpoint/2010/main" val="304930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electricity demonstration – rubbing a balloon on your hair.</a:t>
            </a:r>
          </a:p>
          <a:p>
            <a:r>
              <a:rPr lang="en-US" dirty="0"/>
              <a:t>The attraction of your hair to the balloon is an example of static electricity. </a:t>
            </a:r>
          </a:p>
          <a:p>
            <a:r>
              <a:rPr lang="en-US" dirty="0"/>
              <a:t>And so is lightning – next slide</a:t>
            </a:r>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3</a:t>
            </a:fld>
            <a:endParaRPr lang="en-AU"/>
          </a:p>
        </p:txBody>
      </p:sp>
    </p:spTree>
    <p:extLst>
      <p:ext uri="{BB962C8B-B14F-4D97-AF65-F5344CB8AC3E}">
        <p14:creationId xmlns:p14="http://schemas.microsoft.com/office/powerpoint/2010/main" val="3466086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way FLEET is trying to develop low-energy electronics is by developing more energy efficient transistors – which is a type of circuit, </a:t>
            </a:r>
          </a:p>
          <a:p>
            <a:pPr marL="0" marR="0" lvl="0" indent="0" defTabSz="457200" eaLnBrk="1" fontAlgn="auto" latinLnBrk="0" hangingPunct="1">
              <a:lnSpc>
                <a:spcPct val="117999"/>
              </a:lnSpc>
              <a:spcBef>
                <a:spcPts val="0"/>
              </a:spcBef>
              <a:spcAft>
                <a:spcPts val="0"/>
              </a:spcAft>
              <a:buClrTx/>
              <a:buSzTx/>
              <a:buFontTx/>
              <a:buNone/>
              <a:tabLst/>
              <a:defRPr/>
            </a:pPr>
            <a:r>
              <a:rPr lang="en-US" dirty="0"/>
              <a:t>One of the steps to achieving this is developing novel materials that can conduct a current more efficiently. FLEET’s RMIT-led team has now introduced a new ultrathin two-dimensional (2D) semiconducting material to the growing family of 2D materials. 2D materials are materials that are just one atom thick.</a:t>
            </a:r>
          </a:p>
          <a:p>
            <a:pPr marL="0" marR="0" lvl="0" indent="0" defTabSz="457200" eaLnBrk="1" fontAlgn="auto" latinLnBrk="0" hangingPunct="1">
              <a:lnSpc>
                <a:spcPct val="117999"/>
              </a:lnSpc>
              <a:spcBef>
                <a:spcPts val="0"/>
              </a:spcBef>
              <a:spcAft>
                <a:spcPts val="0"/>
              </a:spcAft>
              <a:buClrTx/>
              <a:buSzTx/>
              <a:buFontTx/>
              <a:buNone/>
              <a:tabLst/>
              <a:defRPr/>
            </a:pPr>
            <a:endParaRPr lang="en-US" sz="1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1200" dirty="0">
                <a:effectLst/>
                <a:latin typeface="Helvetica Neue"/>
                <a:ea typeface="Helvetica Neue"/>
                <a:cs typeface="Helvetica Neue"/>
                <a:sym typeface="Helvetica Neue"/>
              </a:rPr>
              <a:t>It is still in the laboratory testing stage, but this new 2D material has enabled </a:t>
            </a:r>
            <a:r>
              <a:rPr lang="en-AU" dirty="0"/>
              <a:t>fast, transparent circuits. They consider some of the potential uses for this 2D material to be in flexible touchscreens that can be  printed and rolled out like newspaper. They are cheap and let through more light which would make your touchscreen devices about 10% more energy-efficient.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what is a circuit – this is a crucial component to any digital technology – anything electrical really. It is also going to be crucial to know if you want to get your LED or light to work in the experiment coming up.</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4115E58-3E60-4ED5-95C9-60E0D09572C4}" type="slidenum">
              <a:rPr lang="en-AU" smtClean="0"/>
              <a:t>21</a:t>
            </a:fld>
            <a:endParaRPr lang="en-AU"/>
          </a:p>
        </p:txBody>
      </p:sp>
    </p:spTree>
    <p:extLst>
      <p:ext uri="{BB962C8B-B14F-4D97-AF65-F5344CB8AC3E}">
        <p14:creationId xmlns:p14="http://schemas.microsoft.com/office/powerpoint/2010/main" val="3338577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we will play with chemical energy – a battery - and we are going to convert chemical energy into electrical energy.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not magicians – we cannot magic up electrical energy from nowhere.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convert one form of energy into to a form that is useful for what we want to do – that form of energy that is useful to us is electrical energy and later we will use it to make a LED light glow</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E5E331FA-2F5C-48CD-9DAC-EE882BCF5708}" type="slidenum">
              <a:rPr lang="en-AU" smtClean="0"/>
              <a:t>22</a:t>
            </a:fld>
            <a:endParaRPr lang="en-AU"/>
          </a:p>
        </p:txBody>
      </p:sp>
    </p:spTree>
    <p:extLst>
      <p:ext uri="{BB962C8B-B14F-4D97-AF65-F5344CB8AC3E}">
        <p14:creationId xmlns:p14="http://schemas.microsoft.com/office/powerpoint/2010/main" val="1592528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on how a battery works. Battery is in two halves. The negative side contain a chemical combination that has lots of excess and mobile electrons that it can donate. The positive side has a chemical combination that makes it highly positive – and attractive to electrons</a:t>
            </a:r>
          </a:p>
          <a:p>
            <a:endParaRPr lang="en-US" dirty="0"/>
          </a:p>
        </p:txBody>
      </p:sp>
      <p:sp>
        <p:nvSpPr>
          <p:cNvPr id="4" name="Slide Number Placeholder 3"/>
          <p:cNvSpPr>
            <a:spLocks noGrp="1"/>
          </p:cNvSpPr>
          <p:nvPr>
            <p:ph type="sldNum" sz="quarter" idx="5"/>
          </p:nvPr>
        </p:nvSpPr>
        <p:spPr/>
        <p:txBody>
          <a:bodyPr/>
          <a:lstStyle/>
          <a:p>
            <a:fld id="{E5E331FA-2F5C-48CD-9DAC-EE882BCF5708}" type="slidenum">
              <a:rPr lang="en-AU" smtClean="0"/>
              <a:t>23</a:t>
            </a:fld>
            <a:endParaRPr lang="en-AU"/>
          </a:p>
        </p:txBody>
      </p:sp>
    </p:spTree>
    <p:extLst>
      <p:ext uri="{BB962C8B-B14F-4D97-AF65-F5344CB8AC3E}">
        <p14:creationId xmlns:p14="http://schemas.microsoft.com/office/powerpoint/2010/main" val="4001767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link to take you to Activity 4, Draw a circuit. Again, getting students to draw their initial perception of a circuit establishes a baseline understanding. They go on to build a real circuit then we test their new understanding.</a:t>
            </a:r>
          </a:p>
          <a:p>
            <a:endParaRPr lang="en-US" dirty="0"/>
          </a:p>
          <a:p>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24</a:t>
            </a:fld>
            <a:endParaRPr lang="en-AU"/>
          </a:p>
        </p:txBody>
      </p:sp>
    </p:spTree>
    <p:extLst>
      <p:ext uri="{BB962C8B-B14F-4D97-AF65-F5344CB8AC3E}">
        <p14:creationId xmlns:p14="http://schemas.microsoft.com/office/powerpoint/2010/main" val="2714094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time, consider conducting this dramatic example of </a:t>
            </a:r>
            <a:r>
              <a:rPr lang="en-US"/>
              <a:t>a circuit.</a:t>
            </a:r>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25</a:t>
            </a:fld>
            <a:endParaRPr lang="en-AU"/>
          </a:p>
        </p:txBody>
      </p:sp>
    </p:spTree>
    <p:extLst>
      <p:ext uri="{BB962C8B-B14F-4D97-AF65-F5344CB8AC3E}">
        <p14:creationId xmlns:p14="http://schemas.microsoft.com/office/powerpoint/2010/main" val="626672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Explaining what a circuit is, how it works</a:t>
            </a:r>
          </a:p>
          <a:p>
            <a:r>
              <a:rPr lang="en-US" sz="1200" b="0" kern="1200" dirty="0">
                <a:solidFill>
                  <a:schemeClr val="tx1"/>
                </a:solidFill>
                <a:effectLst/>
                <a:latin typeface="+mn-lt"/>
                <a:ea typeface="+mn-ea"/>
                <a:cs typeface="+mn-cs"/>
              </a:rPr>
              <a:t>Electrons are really tiny – 1000 times lighter than smallest atom so able to pass through materials such as wire in circuits</a:t>
            </a:r>
            <a:endParaRPr lang="en-AU" sz="1200" b="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Ask students, What will happen if I make a cut in that wire?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Any break in that circuit and the current will not flow. An effective circuit needs a power or energy source, in our case that is a battery. The battery is a source of electrons (from the negative terminal) and the force that pushes the electrons through a circuit once you have a closed or complete circuit. </a:t>
            </a:r>
          </a:p>
          <a:p>
            <a:r>
              <a:rPr lang="en-AU" sz="1200" b="1" kern="1200" dirty="0">
                <a:solidFill>
                  <a:schemeClr val="tx1"/>
                </a:solidFill>
                <a:effectLst/>
                <a:latin typeface="+mn-lt"/>
                <a:ea typeface="+mn-ea"/>
                <a:cs typeface="+mn-cs"/>
              </a:rPr>
              <a:t>Reiterate what opposite and like charges do – repel and attract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a closed circuit, the positive terminal of the battery will also pull electrons through a circuit because of the attractive force between the positive and negative charges. Without the source of electrical energy, electrons just move around randomly. When the energy source is present and a closed circuit exists, the electrons are pushed (and pulled) in one direction. But remember it is only the electrons that move through the circuit. It is this movement or flow of electrons that creates the electric current that then enables the generation of electrical energy to power our lights, computers, or any item that runs on electricity. The protons – or positive charged particles – are fixed and cannot move. </a:t>
            </a:r>
          </a:p>
          <a:p>
            <a:r>
              <a:rPr lang="en-US" sz="1200" kern="1200" dirty="0">
                <a:solidFill>
                  <a:schemeClr val="tx1"/>
                </a:solidFill>
                <a:effectLst/>
                <a:latin typeface="+mn-lt"/>
                <a:ea typeface="+mn-ea"/>
                <a:cs typeface="+mn-cs"/>
              </a:rPr>
              <a:t>N</a:t>
            </a:r>
            <a:r>
              <a:rPr lang="en-AU" sz="1200" kern="1200" dirty="0" err="1">
                <a:solidFill>
                  <a:schemeClr val="tx1"/>
                </a:solidFill>
                <a:effectLst/>
                <a:latin typeface="+mn-lt"/>
                <a:ea typeface="+mn-ea"/>
                <a:cs typeface="+mn-cs"/>
              </a:rPr>
              <a:t>ote</a:t>
            </a:r>
            <a:r>
              <a:rPr lang="en-AU" sz="1200" kern="1200" dirty="0">
                <a:solidFill>
                  <a:schemeClr val="tx1"/>
                </a:solidFill>
                <a:effectLst/>
                <a:latin typeface="+mn-lt"/>
                <a:ea typeface="+mn-ea"/>
                <a:cs typeface="+mn-cs"/>
              </a:rPr>
              <a:t> also that the electrons in the wires connecting the battery to the light globe, in this instance, also flow. The electrons in metal wires are mobile and when the force from a battery is present the mobile electrons in the wire also flow toward the positive terminal. We get onto the difference between conductors and insulators next.</a:t>
            </a:r>
          </a:p>
          <a:p>
            <a:endParaRPr lang="en-AU" dirty="0"/>
          </a:p>
        </p:txBody>
      </p:sp>
      <p:sp>
        <p:nvSpPr>
          <p:cNvPr id="4" name="Slide Number Placeholder 3"/>
          <p:cNvSpPr>
            <a:spLocks noGrp="1"/>
          </p:cNvSpPr>
          <p:nvPr>
            <p:ph type="sldNum" sz="quarter" idx="5"/>
          </p:nvPr>
        </p:nvSpPr>
        <p:spPr/>
        <p:txBody>
          <a:bodyPr/>
          <a:lstStyle/>
          <a:p>
            <a:fld id="{E5E331FA-2F5C-48CD-9DAC-EE882BCF5708}" type="slidenum">
              <a:rPr lang="en-AU" smtClean="0"/>
              <a:t>26</a:t>
            </a:fld>
            <a:endParaRPr lang="en-AU"/>
          </a:p>
        </p:txBody>
      </p:sp>
    </p:spTree>
    <p:extLst>
      <p:ext uri="{BB962C8B-B14F-4D97-AF65-F5344CB8AC3E}">
        <p14:creationId xmlns:p14="http://schemas.microsoft.com/office/powerpoint/2010/main" val="1593938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simulation is excellent to help reinforce what students will do themselves when they build their own circuit. </a:t>
            </a:r>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27</a:t>
            </a:fld>
            <a:endParaRPr lang="en-AU"/>
          </a:p>
        </p:txBody>
      </p:sp>
    </p:spTree>
    <p:extLst>
      <p:ext uri="{BB962C8B-B14F-4D97-AF65-F5344CB8AC3E}">
        <p14:creationId xmlns:p14="http://schemas.microsoft.com/office/powerpoint/2010/main" val="242015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Not all materials can conduct electricity. The ones that can do it well, we call conductors. Some are really bad at it and we call them insulators.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electrons in conductors are only weakly bound to their atoms and they will happily leave their atom and travel through the material with only a small force –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from your battery.</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electrons in insulators are really tightly bound to their atoms – don’t want to leave without a lot of force – more force than what is in your battery.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a:t>
            </a:r>
            <a:r>
              <a:rPr lang="en-AU" sz="1200" b="0" kern="1200" dirty="0">
                <a:solidFill>
                  <a:schemeClr val="tx1"/>
                </a:solidFill>
                <a:effectLst/>
                <a:latin typeface="+mn-lt"/>
                <a:ea typeface="+mn-ea"/>
                <a:cs typeface="+mn-cs"/>
              </a:rPr>
              <a:t>Where would conductors, insulators be useful?</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Resistance</a:t>
            </a:r>
          </a:p>
          <a:p>
            <a:r>
              <a:rPr lang="en-AU" sz="1200" kern="1200" dirty="0">
                <a:solidFill>
                  <a:schemeClr val="tx1"/>
                </a:solidFill>
                <a:effectLst/>
                <a:latin typeface="+mn-lt"/>
                <a:ea typeface="+mn-ea"/>
                <a:cs typeface="+mn-cs"/>
              </a:rPr>
              <a:t>Even the best conductors have resistance</a:t>
            </a:r>
          </a:p>
          <a:p>
            <a:r>
              <a:rPr lang="en-AU" sz="1200" kern="1200" dirty="0">
                <a:solidFill>
                  <a:schemeClr val="tx1"/>
                </a:solidFill>
                <a:effectLst/>
                <a:latin typeface="+mn-lt"/>
                <a:ea typeface="+mn-ea"/>
                <a:cs typeface="+mn-cs"/>
              </a:rPr>
              <a:t>Resistance is a property of the material that slows the flow of electrons.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28</a:t>
            </a:fld>
            <a:endParaRPr lang="en-AU"/>
          </a:p>
        </p:txBody>
      </p:sp>
    </p:spTree>
    <p:extLst>
      <p:ext uri="{BB962C8B-B14F-4D97-AF65-F5344CB8AC3E}">
        <p14:creationId xmlns:p14="http://schemas.microsoft.com/office/powerpoint/2010/main" val="2112836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What do you feel when you have a laptop on your lap or talking on a mobile phone on your ear?</a:t>
            </a:r>
          </a:p>
          <a:p>
            <a:r>
              <a:rPr lang="en-AU" sz="1200" kern="1200" dirty="0">
                <a:solidFill>
                  <a:schemeClr val="tx1"/>
                </a:solidFill>
                <a:effectLst/>
                <a:latin typeface="+mn-lt"/>
                <a:ea typeface="+mn-ea"/>
                <a:cs typeface="+mn-cs"/>
              </a:rPr>
              <a:t>Even best conductors have some resistance– energy in the electron is lost as heat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Insulators have really high resistance. It takes a lot of energy to get electrons to flow through that material. </a:t>
            </a:r>
          </a:p>
          <a:p>
            <a:r>
              <a:rPr lang="en-AU" sz="1200" kern="1200" dirty="0">
                <a:solidFill>
                  <a:schemeClr val="tx1"/>
                </a:solidFill>
                <a:effectLst/>
                <a:latin typeface="+mn-lt"/>
                <a:ea typeface="+mn-ea"/>
                <a:cs typeface="+mn-cs"/>
              </a:rPr>
              <a:t>The more interactions, the greater the resistance and the greater the energy loss. Materials with high resistance can make good insulators because of the difficulty to generate any current. </a:t>
            </a:r>
          </a:p>
          <a:p>
            <a:r>
              <a:rPr lang="en-AU" sz="1200" kern="1200" dirty="0">
                <a:solidFill>
                  <a:schemeClr val="tx1"/>
                </a:solidFill>
                <a:effectLst/>
                <a:latin typeface="+mn-lt"/>
                <a:ea typeface="+mn-ea"/>
                <a:cs typeface="+mn-cs"/>
              </a:rPr>
              <a:t>Materials with low resistance are good conductors because it requires only low voltages, or energy, to get the electrons moving.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E5E331FA-2F5C-48CD-9DAC-EE882BCF5708}" type="slidenum">
              <a:rPr lang="en-AU" smtClean="0"/>
              <a:t>29</a:t>
            </a:fld>
            <a:endParaRPr lang="en-AU"/>
          </a:p>
        </p:txBody>
      </p:sp>
    </p:spTree>
    <p:extLst>
      <p:ext uri="{BB962C8B-B14F-4D97-AF65-F5344CB8AC3E}">
        <p14:creationId xmlns:p14="http://schemas.microsoft.com/office/powerpoint/2010/main" val="3278968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Click on link for Activity 7. Life without resistance, a critical thinking activity. </a:t>
            </a:r>
          </a:p>
          <a:p>
            <a:r>
              <a:rPr lang="en-AU" sz="1200" kern="1200" dirty="0">
                <a:solidFill>
                  <a:schemeClr val="tx1"/>
                </a:solidFill>
                <a:effectLst/>
                <a:latin typeface="+mn-lt"/>
                <a:ea typeface="+mn-ea"/>
                <a:cs typeface="+mn-cs"/>
              </a:rPr>
              <a:t>FLEET is working on developing atomically thin materials – materials just one atom thick - that can conduct electricity without resistance. These materials will be used in digital technologies to make them use loads less energy. What if we could conduct electricity everywhere we use it without resistance –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powerlines that go from the coal-fired power station to your home. How much less coal would we need to burn.</a:t>
            </a:r>
          </a:p>
          <a:p>
            <a:r>
              <a:rPr lang="en-AU" sz="1200" kern="1200" dirty="0">
                <a:solidFill>
                  <a:schemeClr val="tx1"/>
                </a:solidFill>
                <a:effectLst/>
                <a:latin typeface="+mn-lt"/>
                <a:ea typeface="+mn-ea"/>
                <a:cs typeface="+mn-cs"/>
              </a:rPr>
              <a:t>In some places resistance in the wires causes nearly half the energy we create to be lost before it gets to your home.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t>
            </a:r>
            <a:r>
              <a:rPr lang="en-AU" sz="1200" b="1" kern="1200" dirty="0" err="1">
                <a:solidFill>
                  <a:schemeClr val="tx1"/>
                </a:solidFill>
                <a:effectLst/>
                <a:latin typeface="+mn-lt"/>
                <a:ea typeface="+mn-ea"/>
                <a:cs typeface="+mn-cs"/>
              </a:rPr>
              <a:t>aution</a:t>
            </a:r>
            <a:r>
              <a:rPr lang="en-AU" sz="1200" kern="1200" dirty="0">
                <a:solidFill>
                  <a:schemeClr val="tx1"/>
                </a:solidFill>
                <a:effectLst/>
                <a:latin typeface="+mn-lt"/>
                <a:ea typeface="+mn-ea"/>
                <a:cs typeface="+mn-cs"/>
              </a:rPr>
              <a:t>: Students might consider that if we have a material that can conduct a current without resistance that we are enabling massively lethal amounts of current to surge through circuits putting lives at risk. This is not the case.  For instance in the case of our graphite circuit that use a 9V batteries (Activity 10), you would only need to use a really low voltage battery if the circuits conducted without resistance. The force or energy supplied to generate the necessary current to make the LED work is just reduced.</a:t>
            </a:r>
          </a:p>
          <a:p>
            <a:endParaRPr lang="en-US"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30</a:t>
            </a:fld>
            <a:endParaRPr lang="en-AU"/>
          </a:p>
        </p:txBody>
      </p:sp>
    </p:spTree>
    <p:extLst>
      <p:ext uri="{BB962C8B-B14F-4D97-AF65-F5344CB8AC3E}">
        <p14:creationId xmlns:p14="http://schemas.microsoft.com/office/powerpoint/2010/main" val="409698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lightning?</a:t>
            </a:r>
          </a:p>
          <a:p>
            <a:r>
              <a:rPr lang="en-US" dirty="0"/>
              <a:t>We have watched lightning forever,  but it was only 200 years ago that we worked out it was electricity</a:t>
            </a:r>
          </a:p>
          <a:p>
            <a:r>
              <a:rPr lang="en-US" dirty="0"/>
              <a:t>Only last century did we begin to understand how electricity worked</a:t>
            </a:r>
          </a:p>
          <a:p>
            <a:r>
              <a:rPr lang="en-US" dirty="0"/>
              <a:t>Electricity brought profound changes to society.</a:t>
            </a:r>
            <a:endParaRPr lang="en-AU" dirty="0"/>
          </a:p>
        </p:txBody>
      </p:sp>
    </p:spTree>
    <p:extLst>
      <p:ext uri="{BB962C8B-B14F-4D97-AF65-F5344CB8AC3E}">
        <p14:creationId xmlns:p14="http://schemas.microsoft.com/office/powerpoint/2010/main" val="1910254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link to take you to a downloadable pdf of Activity 10. Making a graphite circuit. The graphite circuit activity requires only minimal investment in material – essentially just the LEDs and 9V batteries. But students can get equal value from circuit kits and items such as small globes, small electric motors (and plastic propellers to go on them), copper wire and other items to help make circuit building entertaining. Minimal expense required</a:t>
            </a:r>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31</a:t>
            </a:fld>
            <a:endParaRPr lang="en-AU"/>
          </a:p>
        </p:txBody>
      </p:sp>
    </p:spTree>
    <p:extLst>
      <p:ext uri="{BB962C8B-B14F-4D97-AF65-F5344CB8AC3E}">
        <p14:creationId xmlns:p14="http://schemas.microsoft.com/office/powerpoint/2010/main" val="2893120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Graphite is a form of carbon it is what your pencil lead is made of. Graphite is just carbon atoms arranged in a particular way. In fact, so are diamond and charcoal. These different forms are called allotropes. They are all carbon, but the way the carbon atoms are arranged is different, which means they have different properties. Diamond is very different to your pencil lead, isn’t it, but they are both just pure carbon atoms. It is only how those atoms are arranged that makes them different.</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single layer of graphite is called graphene, which a really good conductor and incredibly strong. By weight, it is about 200 times stronger than steel. FLEET works with graphene as one of its 2D materials and they add different atoms to it and tweak it in other ways to find brand new materials that can be used in circuits to make them more energy efficient.</a:t>
            </a:r>
          </a:p>
          <a:p>
            <a:endParaRPr lang="en-AU" dirty="0"/>
          </a:p>
        </p:txBody>
      </p:sp>
      <p:sp>
        <p:nvSpPr>
          <p:cNvPr id="4" name="Slide Number Placeholder 3"/>
          <p:cNvSpPr>
            <a:spLocks noGrp="1"/>
          </p:cNvSpPr>
          <p:nvPr>
            <p:ph type="sldNum" sz="quarter" idx="5"/>
          </p:nvPr>
        </p:nvSpPr>
        <p:spPr/>
        <p:txBody>
          <a:bodyPr/>
          <a:lstStyle/>
          <a:p>
            <a:fld id="{E5E331FA-2F5C-48CD-9DAC-EE882BCF5708}" type="slidenum">
              <a:rPr lang="en-AU" smtClean="0"/>
              <a:t>32</a:t>
            </a:fld>
            <a:endParaRPr lang="en-AU"/>
          </a:p>
        </p:txBody>
      </p:sp>
    </p:spTree>
    <p:extLst>
      <p:ext uri="{BB962C8B-B14F-4D97-AF65-F5344CB8AC3E}">
        <p14:creationId xmlns:p14="http://schemas.microsoft.com/office/powerpoint/2010/main" val="1591550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just selected a handful of the activities in the resource to use in the </a:t>
            </a:r>
            <a:r>
              <a:rPr lang="en-US" dirty="0" err="1"/>
              <a:t>Powerpoint</a:t>
            </a:r>
            <a:r>
              <a:rPr lang="en-US" dirty="0"/>
              <a:t> slide. The slide and activities take up about two 1.5 hour lessons.</a:t>
            </a:r>
          </a:p>
          <a:p>
            <a:r>
              <a:rPr lang="en-US" dirty="0"/>
              <a:t>All the other activities in the resource are at http://www.fleet.org.au/blog/fleet-schools-conductors-insulators-and-electricity/</a:t>
            </a:r>
          </a:p>
          <a:p>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33</a:t>
            </a:fld>
            <a:endParaRPr lang="en-AU"/>
          </a:p>
        </p:txBody>
      </p:sp>
    </p:spTree>
    <p:extLst>
      <p:ext uri="{BB962C8B-B14F-4D97-AF65-F5344CB8AC3E}">
        <p14:creationId xmlns:p14="http://schemas.microsoft.com/office/powerpoint/2010/main" val="1545746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34</a:t>
            </a:fld>
            <a:endParaRPr lang="en-AU"/>
          </a:p>
        </p:txBody>
      </p:sp>
    </p:spTree>
    <p:extLst>
      <p:ext uri="{BB962C8B-B14F-4D97-AF65-F5344CB8AC3E}">
        <p14:creationId xmlns:p14="http://schemas.microsoft.com/office/powerpoint/2010/main" val="224627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link for Activity 1. What is electricity – a critical thinking activity. Students work in groups to brainstorm questions and express their answers any way they like – words, images, graphics. This establishes a baseline understanding of students’ perceptions of electricity and its value.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Start a class discussion based on student answers to the questions. What have students identified re: electricity and its implications for humans and how we live our lives, the implications for the environment and our planet. Have any students thought about how science can help solve the problems (hopefully problems identified by students), what we as a society can do about those problems.</a:t>
            </a:r>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5</a:t>
            </a:fld>
            <a:endParaRPr lang="en-AU"/>
          </a:p>
        </p:txBody>
      </p:sp>
    </p:spTree>
    <p:extLst>
      <p:ext uri="{BB962C8B-B14F-4D97-AF65-F5344CB8AC3E}">
        <p14:creationId xmlns:p14="http://schemas.microsoft.com/office/powerpoint/2010/main" val="68593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onto what we mean by ‘flow of charge’ and how we harness this to make our devices and lights works later</a:t>
            </a:r>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6</a:t>
            </a:fld>
            <a:endParaRPr lang="en-AU"/>
          </a:p>
        </p:txBody>
      </p:sp>
    </p:spTree>
    <p:extLst>
      <p:ext uri="{BB962C8B-B14F-4D97-AF65-F5344CB8AC3E}">
        <p14:creationId xmlns:p14="http://schemas.microsoft.com/office/powerpoint/2010/main" val="354175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link for Activity, Draw an atom. Getting students to draw their initial perception  of an atom establishes a baseline understanding. </a:t>
            </a:r>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7</a:t>
            </a:fld>
            <a:endParaRPr lang="en-AU"/>
          </a:p>
        </p:txBody>
      </p:sp>
    </p:spTree>
    <p:extLst>
      <p:ext uri="{BB962C8B-B14F-4D97-AF65-F5344CB8AC3E}">
        <p14:creationId xmlns:p14="http://schemas.microsoft.com/office/powerpoint/2010/main" val="194657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start to introduce the atom and the history of scientific </a:t>
            </a:r>
            <a:r>
              <a:rPr lang="en-US" dirty="0" err="1"/>
              <a:t>endeavour</a:t>
            </a:r>
            <a:r>
              <a:rPr lang="en-US" dirty="0"/>
              <a:t> that led to the knowledge we have today</a:t>
            </a:r>
          </a:p>
          <a:p>
            <a:endParaRPr lang="en-AU" dirty="0"/>
          </a:p>
        </p:txBody>
      </p:sp>
      <p:sp>
        <p:nvSpPr>
          <p:cNvPr id="4" name="Slide Number Placeholder 3"/>
          <p:cNvSpPr>
            <a:spLocks noGrp="1"/>
          </p:cNvSpPr>
          <p:nvPr>
            <p:ph type="sldNum" sz="quarter" idx="5"/>
          </p:nvPr>
        </p:nvSpPr>
        <p:spPr/>
        <p:txBody>
          <a:bodyPr/>
          <a:lstStyle/>
          <a:p>
            <a:fld id="{07C8705B-A4B1-4C16-B0DE-6AEFB4D3E7D0}" type="slidenum">
              <a:rPr lang="en-AU" smtClean="0"/>
              <a:t>8</a:t>
            </a:fld>
            <a:endParaRPr lang="en-AU"/>
          </a:p>
        </p:txBody>
      </p:sp>
    </p:spTree>
    <p:extLst>
      <p:ext uri="{BB962C8B-B14F-4D97-AF65-F5344CB8AC3E}">
        <p14:creationId xmlns:p14="http://schemas.microsoft.com/office/powerpoint/2010/main" val="399727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Benjamin Franklin in 1748 (270 years ago) suggested there were 2 types of charge that were opposites (+ and -)</a:t>
            </a:r>
          </a:p>
          <a:p>
            <a:r>
              <a:rPr lang="en-AU" sz="1200" kern="1200" dirty="0">
                <a:solidFill>
                  <a:schemeClr val="tx1"/>
                </a:solidFill>
                <a:effectLst/>
                <a:latin typeface="+mn-lt"/>
                <a:ea typeface="+mn-ea"/>
                <a:cs typeface="+mn-cs"/>
              </a:rPr>
              <a:t>Ask students what happens when you have a positive-positive or negative-negative charge come together [repel or attract]? What about opposite charges – a positive and negative [attract or repel]?</a:t>
            </a:r>
          </a:p>
        </p:txBody>
      </p:sp>
    </p:spTree>
    <p:extLst>
      <p:ext uri="{BB962C8B-B14F-4D97-AF65-F5344CB8AC3E}">
        <p14:creationId xmlns:p14="http://schemas.microsoft.com/office/powerpoint/2010/main" val="362448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was not until 150 years after Benjamin Franklin’s ideas that scientist, JJ Thompson did some actual experiments that showed that electrons exist.</a:t>
            </a:r>
          </a:p>
          <a:p>
            <a:r>
              <a:rPr lang="en-US" dirty="0"/>
              <a:t>He used that knowledge to develop model of the atom – that was wrong.</a:t>
            </a:r>
            <a:endParaRPr lang="en-AU" dirty="0"/>
          </a:p>
        </p:txBody>
      </p:sp>
    </p:spTree>
    <p:extLst>
      <p:ext uri="{BB962C8B-B14F-4D97-AF65-F5344CB8AC3E}">
        <p14:creationId xmlns:p14="http://schemas.microsoft.com/office/powerpoint/2010/main" val="1077250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5E8B8-484F-43A0-92AE-E9FCC36170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DA02674-827E-4211-9EB2-9E86BC3CBB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58AD2D9-C1BC-4E42-BABF-93EB3EA53D8F}"/>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5" name="Footer Placeholder 4">
            <a:extLst>
              <a:ext uri="{FF2B5EF4-FFF2-40B4-BE49-F238E27FC236}">
                <a16:creationId xmlns:a16="http://schemas.microsoft.com/office/drawing/2014/main" id="{75460467-8F0B-4CAD-9531-B71ABED6E0F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9C19110-79E1-4528-B149-162BBEAE27B3}"/>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98115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D8B9-7304-4237-8771-AC637160ECA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8B20AA4-474F-4845-B76E-69A113FD99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0D3D99A-DB74-4CA8-B18D-294640145610}"/>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5" name="Footer Placeholder 4">
            <a:extLst>
              <a:ext uri="{FF2B5EF4-FFF2-40B4-BE49-F238E27FC236}">
                <a16:creationId xmlns:a16="http://schemas.microsoft.com/office/drawing/2014/main" id="{F37A7D48-0582-4E9D-A0BE-B7B8428EB9B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2A1679-C26D-4A38-9136-BB98C58861D3}"/>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1300607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C8476-4F92-4D03-8772-9C5BF9F0B7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96CE65-303B-400F-B31C-8C4AD2F7FE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661C333-BE31-440B-A9B2-59A644E82EE3}"/>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5" name="Footer Placeholder 4">
            <a:extLst>
              <a:ext uri="{FF2B5EF4-FFF2-40B4-BE49-F238E27FC236}">
                <a16:creationId xmlns:a16="http://schemas.microsoft.com/office/drawing/2014/main" id="{6A05F87C-5E86-47AD-ADD8-97EA302B64A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38841B0-98AE-4B33-B80B-DA2E67828E52}"/>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156450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350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4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50DA-CC49-4A6E-9B98-A68D6F7410E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6ED92A1-AC46-47B1-8D8A-108F11DD6D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D316F1-23D5-4C1F-828F-9C6AE63C6F6F}"/>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5" name="Footer Placeholder 4">
            <a:extLst>
              <a:ext uri="{FF2B5EF4-FFF2-40B4-BE49-F238E27FC236}">
                <a16:creationId xmlns:a16="http://schemas.microsoft.com/office/drawing/2014/main" id="{2E783FBA-539F-492D-B2CB-1EF6052EB01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02D0198-EEB4-4D8E-8A9C-9E75C5D5CF11}"/>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382313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F65E-320A-4487-A3E4-DA4C955439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95ACE3A-9317-4938-9A83-62435EC69F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71D121-E126-4227-BECB-696A58D84ADF}"/>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5" name="Footer Placeholder 4">
            <a:extLst>
              <a:ext uri="{FF2B5EF4-FFF2-40B4-BE49-F238E27FC236}">
                <a16:creationId xmlns:a16="http://schemas.microsoft.com/office/drawing/2014/main" id="{407AAF9C-697F-4A76-99E6-9819E446AB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C7BD663-86A9-45F6-9A6F-3E2BB72E3046}"/>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137806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72C7-CEBF-4875-BBF0-83347647E59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FD44D8C-6CD7-4258-812A-DFE10E9053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9A0A96AB-07AE-4604-ABD3-94D57EF212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0BA9907-8AEE-4F7D-865F-0B1FEF46399F}"/>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6" name="Footer Placeholder 5">
            <a:extLst>
              <a:ext uri="{FF2B5EF4-FFF2-40B4-BE49-F238E27FC236}">
                <a16:creationId xmlns:a16="http://schemas.microsoft.com/office/drawing/2014/main" id="{F4972D90-0CCB-4C8E-ADE7-3DD808AA0E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E970C84-1B3B-4D35-9C70-BACF73594C53}"/>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384333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3067-E0EB-40D6-89EA-BE728EF407C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DC40418-5F00-4F15-AC82-5CFDB2A5AE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C77F1-E22D-43E5-9F41-DFC786D194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914CCAD-882C-4648-B65D-83E9134F63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D97609-1D7F-4C11-B6E7-1F2841D7E0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E1CA195-B236-4CE9-9733-E0102028967B}"/>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8" name="Footer Placeholder 7">
            <a:extLst>
              <a:ext uri="{FF2B5EF4-FFF2-40B4-BE49-F238E27FC236}">
                <a16:creationId xmlns:a16="http://schemas.microsoft.com/office/drawing/2014/main" id="{CBF30A5A-3854-420A-8A3B-F5EBB04429A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6619FB9-B453-48CA-9D4E-37064E2E42D2}"/>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268187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C32FF-2662-4D99-9F4F-057BEEFB654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3620016-ADA9-4A93-AAFB-E60AB4E48EFD}"/>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4" name="Footer Placeholder 3">
            <a:extLst>
              <a:ext uri="{FF2B5EF4-FFF2-40B4-BE49-F238E27FC236}">
                <a16:creationId xmlns:a16="http://schemas.microsoft.com/office/drawing/2014/main" id="{06638E62-8CE7-4A60-9375-3F96AFF4360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C201430-2B81-4DBD-870F-C12CB3D62EDE}"/>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1354268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F436A6-07CE-49B8-9D64-0654260DE7A5}"/>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3" name="Footer Placeholder 2">
            <a:extLst>
              <a:ext uri="{FF2B5EF4-FFF2-40B4-BE49-F238E27FC236}">
                <a16:creationId xmlns:a16="http://schemas.microsoft.com/office/drawing/2014/main" id="{925B6769-43B9-4746-B755-5C61ED30366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D417D26-060B-42A8-A73C-FA8017AC49EC}"/>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2086008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1885-D47C-4912-95EB-8E65C8187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D0D02E2-0BE9-46A1-A14C-5CBF55ECD3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C8B9AE3-CF00-4406-B2FA-3E390EBB7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DACF09-A11C-4BFC-A743-C1DDF0358575}"/>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6" name="Footer Placeholder 5">
            <a:extLst>
              <a:ext uri="{FF2B5EF4-FFF2-40B4-BE49-F238E27FC236}">
                <a16:creationId xmlns:a16="http://schemas.microsoft.com/office/drawing/2014/main" id="{F30B30D3-F630-4B69-9109-8192DE558E4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C6668A5-4C1A-48E6-A3C1-D48A1B31D873}"/>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237389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A3C4-63A5-4294-AAEE-0BDB256F7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C08087A-F6BC-47DA-8ECD-338683CCEA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3DA35D6-FC75-419D-9B5A-7C5AA7CAE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6D01B9-4FA4-4D93-B15E-1A416D8E8DC6}"/>
              </a:ext>
            </a:extLst>
          </p:cNvPr>
          <p:cNvSpPr>
            <a:spLocks noGrp="1"/>
          </p:cNvSpPr>
          <p:nvPr>
            <p:ph type="dt" sz="half" idx="10"/>
          </p:nvPr>
        </p:nvSpPr>
        <p:spPr/>
        <p:txBody>
          <a:bodyPr/>
          <a:lstStyle/>
          <a:p>
            <a:fld id="{7759757C-48B5-47BD-ABAB-580EB73A51E4}" type="datetimeFigureOut">
              <a:rPr lang="en-AU" smtClean="0"/>
              <a:t>5/02/2024</a:t>
            </a:fld>
            <a:endParaRPr lang="en-AU"/>
          </a:p>
        </p:txBody>
      </p:sp>
      <p:sp>
        <p:nvSpPr>
          <p:cNvPr id="6" name="Footer Placeholder 5">
            <a:extLst>
              <a:ext uri="{FF2B5EF4-FFF2-40B4-BE49-F238E27FC236}">
                <a16:creationId xmlns:a16="http://schemas.microsoft.com/office/drawing/2014/main" id="{5F2A9DBE-9FE0-47F8-AD52-4BB8ADA2A2C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2C16266-9C88-4041-A6F5-0774AD8A7856}"/>
              </a:ext>
            </a:extLst>
          </p:cNvPr>
          <p:cNvSpPr>
            <a:spLocks noGrp="1"/>
          </p:cNvSpPr>
          <p:nvPr>
            <p:ph type="sldNum" sz="quarter" idx="12"/>
          </p:nvPr>
        </p:nvSpPr>
        <p:spPr/>
        <p:txBody>
          <a:bodyPr/>
          <a:lstStyle/>
          <a:p>
            <a:fld id="{C61734EA-D446-4FF8-8EE9-AF3D4FD5F214}" type="slidenum">
              <a:rPr lang="en-AU" smtClean="0"/>
              <a:t>‹#›</a:t>
            </a:fld>
            <a:endParaRPr lang="en-AU"/>
          </a:p>
        </p:txBody>
      </p:sp>
    </p:spTree>
    <p:extLst>
      <p:ext uri="{BB962C8B-B14F-4D97-AF65-F5344CB8AC3E}">
        <p14:creationId xmlns:p14="http://schemas.microsoft.com/office/powerpoint/2010/main" val="378775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7A937-B67A-4C4C-A4A4-8646A62EF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BA7E059-CC66-4047-8B5A-A27CC2733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8BEE6E6-CC3F-4FAB-8305-CE96EF96E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9757C-48B5-47BD-ABAB-580EB73A51E4}" type="datetimeFigureOut">
              <a:rPr lang="en-AU" smtClean="0"/>
              <a:t>5/02/2024</a:t>
            </a:fld>
            <a:endParaRPr lang="en-AU"/>
          </a:p>
        </p:txBody>
      </p:sp>
      <p:sp>
        <p:nvSpPr>
          <p:cNvPr id="5" name="Footer Placeholder 4">
            <a:extLst>
              <a:ext uri="{FF2B5EF4-FFF2-40B4-BE49-F238E27FC236}">
                <a16:creationId xmlns:a16="http://schemas.microsoft.com/office/drawing/2014/main" id="{B2C28D5D-8B0B-4CE6-9BA2-8AF3D7178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8264359-DC32-445D-932F-A5FD8AA216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734EA-D446-4FF8-8EE9-AF3D4FD5F214}" type="slidenum">
              <a:rPr lang="en-AU" smtClean="0"/>
              <a:t>‹#›</a:t>
            </a:fld>
            <a:endParaRPr lang="en-AU"/>
          </a:p>
        </p:txBody>
      </p:sp>
    </p:spTree>
    <p:extLst>
      <p:ext uri="{BB962C8B-B14F-4D97-AF65-F5344CB8AC3E}">
        <p14:creationId xmlns:p14="http://schemas.microsoft.com/office/powerpoint/2010/main" val="2561183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2285"/>
          </a:xfrm>
          <a:prstGeom prst="rect">
            <a:avLst/>
          </a:prstGeom>
        </p:spPr>
      </p:pic>
    </p:spTree>
    <p:extLst>
      <p:ext uri="{BB962C8B-B14F-4D97-AF65-F5344CB8AC3E}">
        <p14:creationId xmlns:p14="http://schemas.microsoft.com/office/powerpoint/2010/main" val="134362260"/>
      </p:ext>
    </p:extLst>
  </p:cSld>
  <p:clrMap bg1="lt1" tx1="dk1" bg2="lt2" tx2="dk2" accent1="accent1" accent2="accent2" accent3="accent3" accent4="accent4" accent5="accent5" accent6="accent6" hlink="hlink" folHlink="folHlink"/>
  <p:sldLayoutIdLst>
    <p:sldLayoutId id="2147483662"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fleet.org.au/fleet_public/wp-content/uploads/2021/08/fleet-schools-cie-activity3.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jpg"/><Relationship Id="rId4" Type="http://schemas.openxmlformats.org/officeDocument/2006/relationships/hyperlink" Target="https://www.fleet.org.au/fleet_public/wp-content/uploads/2021/09/Activity4DrawCircuit.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www.fleet.org.au/blog/electrified-steel-woo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hyperlink" Target="https://phet.colorado.edu/sims/html/circuit-construction-kit-dc/latest/circuit-construction-kit-dc_en.html"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fleet.org.au/fleet_public/wp-content/uploads/2021/09/Activity7LifeWithoutResistance.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fleet.org.au/fleet_public/wp-content/uploads/2021/11/Activity10GraphiteCircuits.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fleet.org.au/fleet_public/wp-content/uploads/2021/09/Activity-1.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fleet.org.au/fleet_public/wp-content/uploads/2021/08/Activity2DrawAtom.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7A403-F103-4202-81B6-4D5E8536D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39" y="1752359"/>
            <a:ext cx="11410123" cy="3353283"/>
          </a:xfrm>
          <a:prstGeom prst="rect">
            <a:avLst/>
          </a:prstGeom>
        </p:spPr>
      </p:pic>
    </p:spTree>
    <p:extLst>
      <p:ext uri="{BB962C8B-B14F-4D97-AF65-F5344CB8AC3E}">
        <p14:creationId xmlns:p14="http://schemas.microsoft.com/office/powerpoint/2010/main" val="242981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0707FC-3544-46B5-96EE-E1997D314CF9}"/>
              </a:ext>
            </a:extLst>
          </p:cNvPr>
          <p:cNvPicPr>
            <a:picLocks noChangeAspect="1"/>
          </p:cNvPicPr>
          <p:nvPr/>
        </p:nvPicPr>
        <p:blipFill>
          <a:blip r:embed="rId3"/>
          <a:stretch>
            <a:fillRect/>
          </a:stretch>
        </p:blipFill>
        <p:spPr>
          <a:xfrm>
            <a:off x="2535574" y="2032000"/>
            <a:ext cx="7120852" cy="4580664"/>
          </a:xfrm>
          <a:prstGeom prst="rect">
            <a:avLst/>
          </a:prstGeom>
        </p:spPr>
      </p:pic>
      <p:sp>
        <p:nvSpPr>
          <p:cNvPr id="6" name="TextBox 5">
            <a:extLst>
              <a:ext uri="{FF2B5EF4-FFF2-40B4-BE49-F238E27FC236}">
                <a16:creationId xmlns:a16="http://schemas.microsoft.com/office/drawing/2014/main" id="{24C8C137-84A9-4D9D-9EB1-594C9054EF5E}"/>
              </a:ext>
            </a:extLst>
          </p:cNvPr>
          <p:cNvSpPr txBox="1"/>
          <p:nvPr/>
        </p:nvSpPr>
        <p:spPr>
          <a:xfrm>
            <a:off x="1198032" y="355600"/>
            <a:ext cx="9795933" cy="1077218"/>
          </a:xfrm>
          <a:prstGeom prst="rect">
            <a:avLst/>
          </a:prstGeom>
          <a:noFill/>
        </p:spPr>
        <p:txBody>
          <a:bodyPr wrap="square" rtlCol="0">
            <a:spAutoFit/>
          </a:bodyPr>
          <a:lstStyle/>
          <a:p>
            <a:r>
              <a:rPr lang="en-US" sz="3200" dirty="0"/>
              <a:t>J. J. Thompson’s experiments showed that electrons existed, but his model of the atom was wrong.</a:t>
            </a:r>
            <a:endParaRPr lang="en-AU" sz="3200" dirty="0"/>
          </a:p>
        </p:txBody>
      </p:sp>
      <p:pic>
        <p:nvPicPr>
          <p:cNvPr id="4" name="Picture 3">
            <a:extLst>
              <a:ext uri="{FF2B5EF4-FFF2-40B4-BE49-F238E27FC236}">
                <a16:creationId xmlns:a16="http://schemas.microsoft.com/office/drawing/2014/main" id="{EDE1F1AE-3CD4-4DBC-9AC1-B63D83F6A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3305912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6699D-2456-40DA-922E-2550F3CD2E66}"/>
              </a:ext>
            </a:extLst>
          </p:cNvPr>
          <p:cNvPicPr>
            <a:picLocks noChangeAspect="1"/>
          </p:cNvPicPr>
          <p:nvPr/>
        </p:nvPicPr>
        <p:blipFill>
          <a:blip r:embed="rId3"/>
          <a:stretch>
            <a:fillRect/>
          </a:stretch>
        </p:blipFill>
        <p:spPr>
          <a:xfrm>
            <a:off x="2140367" y="1782233"/>
            <a:ext cx="7911267" cy="4326467"/>
          </a:xfrm>
          <a:prstGeom prst="rect">
            <a:avLst/>
          </a:prstGeom>
        </p:spPr>
      </p:pic>
      <p:sp>
        <p:nvSpPr>
          <p:cNvPr id="3" name="TextBox 2">
            <a:extLst>
              <a:ext uri="{FF2B5EF4-FFF2-40B4-BE49-F238E27FC236}">
                <a16:creationId xmlns:a16="http://schemas.microsoft.com/office/drawing/2014/main" id="{A3C34CCE-260F-400F-A532-8971851C8E69}"/>
              </a:ext>
            </a:extLst>
          </p:cNvPr>
          <p:cNvSpPr txBox="1"/>
          <p:nvPr/>
        </p:nvSpPr>
        <p:spPr>
          <a:xfrm>
            <a:off x="3086100" y="277376"/>
            <a:ext cx="6019800" cy="913199"/>
          </a:xfrm>
          <a:prstGeom prst="rect">
            <a:avLst/>
          </a:prstGeom>
          <a:noFill/>
        </p:spPr>
        <p:txBody>
          <a:bodyPr wrap="square" rtlCol="0">
            <a:spAutoFit/>
          </a:bodyPr>
          <a:lstStyle/>
          <a:p>
            <a:r>
              <a:rPr lang="en-US" sz="2667" dirty="0"/>
              <a:t>J.J. Thompson’s model of the atom</a:t>
            </a:r>
          </a:p>
          <a:p>
            <a:r>
              <a:rPr lang="en-US" sz="2667" dirty="0"/>
              <a:t> – the plum pudding</a:t>
            </a:r>
            <a:endParaRPr lang="en-AU" sz="2667" dirty="0"/>
          </a:p>
        </p:txBody>
      </p:sp>
      <p:pic>
        <p:nvPicPr>
          <p:cNvPr id="4" name="Picture 3">
            <a:extLst>
              <a:ext uri="{FF2B5EF4-FFF2-40B4-BE49-F238E27FC236}">
                <a16:creationId xmlns:a16="http://schemas.microsoft.com/office/drawing/2014/main" id="{7C622682-EF55-47AF-9807-BF109BA4A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92539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882FB0-9B0D-4C0D-878B-50730CC6FA56}"/>
              </a:ext>
            </a:extLst>
          </p:cNvPr>
          <p:cNvPicPr>
            <a:picLocks noChangeAspect="1"/>
          </p:cNvPicPr>
          <p:nvPr/>
        </p:nvPicPr>
        <p:blipFill>
          <a:blip r:embed="rId3"/>
          <a:stretch>
            <a:fillRect/>
          </a:stretch>
        </p:blipFill>
        <p:spPr>
          <a:xfrm>
            <a:off x="3939894" y="1710266"/>
            <a:ext cx="4312212" cy="4175777"/>
          </a:xfrm>
          <a:prstGeom prst="rect">
            <a:avLst/>
          </a:prstGeom>
        </p:spPr>
      </p:pic>
      <p:cxnSp>
        <p:nvCxnSpPr>
          <p:cNvPr id="4" name="Straight Arrow Connector 3">
            <a:extLst>
              <a:ext uri="{FF2B5EF4-FFF2-40B4-BE49-F238E27FC236}">
                <a16:creationId xmlns:a16="http://schemas.microsoft.com/office/drawing/2014/main" id="{869FB7E0-EA19-450D-AA86-5666654E54C2}"/>
              </a:ext>
            </a:extLst>
          </p:cNvPr>
          <p:cNvCxnSpPr>
            <a:cxnSpLocks/>
            <a:stCxn id="9" idx="1"/>
          </p:cNvCxnSpPr>
          <p:nvPr/>
        </p:nvCxnSpPr>
        <p:spPr>
          <a:xfrm flipH="1">
            <a:off x="6223000" y="2362449"/>
            <a:ext cx="3022600" cy="143570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5E9C98-0ADB-477A-B0FE-A506A9D6D02E}"/>
              </a:ext>
            </a:extLst>
          </p:cNvPr>
          <p:cNvSpPr txBox="1"/>
          <p:nvPr/>
        </p:nvSpPr>
        <p:spPr>
          <a:xfrm>
            <a:off x="9245600" y="2131616"/>
            <a:ext cx="1930400" cy="461665"/>
          </a:xfrm>
          <a:prstGeom prst="rect">
            <a:avLst/>
          </a:prstGeom>
          <a:noFill/>
        </p:spPr>
        <p:txBody>
          <a:bodyPr wrap="square" rtlCol="0">
            <a:spAutoFit/>
          </a:bodyPr>
          <a:lstStyle/>
          <a:p>
            <a:r>
              <a:rPr lang="en-US" sz="2400" dirty="0"/>
              <a:t>Nucleus</a:t>
            </a:r>
            <a:endParaRPr lang="en-AU" sz="2400" dirty="0"/>
          </a:p>
        </p:txBody>
      </p:sp>
      <p:cxnSp>
        <p:nvCxnSpPr>
          <p:cNvPr id="10" name="Straight Arrow Connector 9">
            <a:extLst>
              <a:ext uri="{FF2B5EF4-FFF2-40B4-BE49-F238E27FC236}">
                <a16:creationId xmlns:a16="http://schemas.microsoft.com/office/drawing/2014/main" id="{C1E127DA-2E6A-47BA-BA08-78FB981B4A7F}"/>
              </a:ext>
            </a:extLst>
          </p:cNvPr>
          <p:cNvCxnSpPr>
            <a:cxnSpLocks/>
          </p:cNvCxnSpPr>
          <p:nvPr/>
        </p:nvCxnSpPr>
        <p:spPr>
          <a:xfrm>
            <a:off x="3183468" y="4965435"/>
            <a:ext cx="1580481" cy="272919"/>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2018ECD-A3B7-4A8A-AD9A-1697C798AAF4}"/>
              </a:ext>
            </a:extLst>
          </p:cNvPr>
          <p:cNvSpPr txBox="1"/>
          <p:nvPr/>
        </p:nvSpPr>
        <p:spPr>
          <a:xfrm>
            <a:off x="1944548" y="4760251"/>
            <a:ext cx="1397000" cy="461665"/>
          </a:xfrm>
          <a:prstGeom prst="rect">
            <a:avLst/>
          </a:prstGeom>
          <a:noFill/>
        </p:spPr>
        <p:txBody>
          <a:bodyPr wrap="square" rtlCol="0">
            <a:spAutoFit/>
          </a:bodyPr>
          <a:lstStyle/>
          <a:p>
            <a:r>
              <a:rPr lang="en-US" sz="2400" dirty="0"/>
              <a:t>Electrons</a:t>
            </a:r>
            <a:endParaRPr lang="en-AU" sz="2400" dirty="0"/>
          </a:p>
        </p:txBody>
      </p:sp>
      <p:sp>
        <p:nvSpPr>
          <p:cNvPr id="14" name="TextBox 13">
            <a:extLst>
              <a:ext uri="{FF2B5EF4-FFF2-40B4-BE49-F238E27FC236}">
                <a16:creationId xmlns:a16="http://schemas.microsoft.com/office/drawing/2014/main" id="{292FDB1F-9F93-4DF7-8377-505AFF35999B}"/>
              </a:ext>
            </a:extLst>
          </p:cNvPr>
          <p:cNvSpPr txBox="1"/>
          <p:nvPr/>
        </p:nvSpPr>
        <p:spPr>
          <a:xfrm>
            <a:off x="2116668" y="313267"/>
            <a:ext cx="8610600" cy="1077218"/>
          </a:xfrm>
          <a:prstGeom prst="rect">
            <a:avLst/>
          </a:prstGeom>
          <a:noFill/>
        </p:spPr>
        <p:txBody>
          <a:bodyPr wrap="square" rtlCol="0">
            <a:spAutoFit/>
          </a:bodyPr>
          <a:lstStyle/>
          <a:p>
            <a:r>
              <a:rPr lang="en-US" sz="3200" dirty="0"/>
              <a:t>There appears to be a lot of nothing (space) in an atom.</a:t>
            </a:r>
            <a:endParaRPr lang="en-AU" sz="3200" dirty="0"/>
          </a:p>
        </p:txBody>
      </p:sp>
      <p:pic>
        <p:nvPicPr>
          <p:cNvPr id="8" name="Picture 7">
            <a:extLst>
              <a:ext uri="{FF2B5EF4-FFF2-40B4-BE49-F238E27FC236}">
                <a16:creationId xmlns:a16="http://schemas.microsoft.com/office/drawing/2014/main" id="{5A4E6955-C5F1-4AAF-8991-E4CECA01C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2665345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195B5D-F1B6-44A3-8FA8-F3094CFDE768}"/>
              </a:ext>
            </a:extLst>
          </p:cNvPr>
          <p:cNvPicPr>
            <a:picLocks noChangeAspect="1"/>
          </p:cNvPicPr>
          <p:nvPr/>
        </p:nvPicPr>
        <p:blipFill>
          <a:blip r:embed="rId3"/>
          <a:stretch>
            <a:fillRect/>
          </a:stretch>
        </p:blipFill>
        <p:spPr>
          <a:xfrm>
            <a:off x="3073401" y="1401367"/>
            <a:ext cx="5063065" cy="5031221"/>
          </a:xfrm>
          <a:prstGeom prst="rect">
            <a:avLst/>
          </a:prstGeom>
        </p:spPr>
      </p:pic>
      <p:sp>
        <p:nvSpPr>
          <p:cNvPr id="3" name="TextBox 2">
            <a:extLst>
              <a:ext uri="{FF2B5EF4-FFF2-40B4-BE49-F238E27FC236}">
                <a16:creationId xmlns:a16="http://schemas.microsoft.com/office/drawing/2014/main" id="{82025513-CD8F-4055-BD65-E617C0A0CF7F}"/>
              </a:ext>
            </a:extLst>
          </p:cNvPr>
          <p:cNvSpPr txBox="1"/>
          <p:nvPr/>
        </p:nvSpPr>
        <p:spPr>
          <a:xfrm>
            <a:off x="751115" y="293371"/>
            <a:ext cx="11059885" cy="1077218"/>
          </a:xfrm>
          <a:prstGeom prst="rect">
            <a:avLst/>
          </a:prstGeom>
          <a:noFill/>
        </p:spPr>
        <p:txBody>
          <a:bodyPr wrap="square" rtlCol="0">
            <a:spAutoFit/>
          </a:bodyPr>
          <a:lstStyle/>
          <a:p>
            <a:r>
              <a:rPr lang="en-US" sz="3200" dirty="0"/>
              <a:t>Not an evil eye, </a:t>
            </a:r>
          </a:p>
          <a:p>
            <a:r>
              <a:rPr lang="en-US" sz="3200" dirty="0"/>
              <a:t>but the quantum view of the atom – where probability rules.</a:t>
            </a:r>
            <a:endParaRPr lang="en-AU" sz="3200" dirty="0"/>
          </a:p>
        </p:txBody>
      </p:sp>
      <p:sp>
        <p:nvSpPr>
          <p:cNvPr id="4" name="TextBox 3">
            <a:extLst>
              <a:ext uri="{FF2B5EF4-FFF2-40B4-BE49-F238E27FC236}">
                <a16:creationId xmlns:a16="http://schemas.microsoft.com/office/drawing/2014/main" id="{8BB836F8-5140-41F6-BC8E-BB95A288AEC3}"/>
              </a:ext>
            </a:extLst>
          </p:cNvPr>
          <p:cNvSpPr txBox="1"/>
          <p:nvPr/>
        </p:nvSpPr>
        <p:spPr>
          <a:xfrm>
            <a:off x="7061200" y="4233334"/>
            <a:ext cx="2413000" cy="461665"/>
          </a:xfrm>
          <a:prstGeom prst="rect">
            <a:avLst/>
          </a:prstGeom>
          <a:noFill/>
        </p:spPr>
        <p:txBody>
          <a:bodyPr wrap="square" rtlCol="0">
            <a:spAutoFit/>
          </a:bodyPr>
          <a:lstStyle/>
          <a:p>
            <a:r>
              <a:rPr lang="en-US" sz="2400" dirty="0"/>
              <a:t>Electron cloud</a:t>
            </a:r>
            <a:endParaRPr lang="en-AU" sz="2400" dirty="0"/>
          </a:p>
        </p:txBody>
      </p:sp>
      <p:pic>
        <p:nvPicPr>
          <p:cNvPr id="5" name="Picture 4">
            <a:extLst>
              <a:ext uri="{FF2B5EF4-FFF2-40B4-BE49-F238E27FC236}">
                <a16:creationId xmlns:a16="http://schemas.microsoft.com/office/drawing/2014/main" id="{10710F7E-8E8C-4D32-8D6F-73B7A0B8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2483776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BE899-8DC2-44CA-8150-5A293E9C4293}"/>
              </a:ext>
            </a:extLst>
          </p:cNvPr>
          <p:cNvPicPr>
            <a:picLocks noChangeAspect="1"/>
          </p:cNvPicPr>
          <p:nvPr/>
        </p:nvPicPr>
        <p:blipFill>
          <a:blip r:embed="rId3"/>
          <a:stretch>
            <a:fillRect/>
          </a:stretch>
        </p:blipFill>
        <p:spPr>
          <a:xfrm>
            <a:off x="1949450" y="1424133"/>
            <a:ext cx="6794500" cy="5044401"/>
          </a:xfrm>
          <a:prstGeom prst="rect">
            <a:avLst/>
          </a:prstGeom>
        </p:spPr>
      </p:pic>
      <p:sp>
        <p:nvSpPr>
          <p:cNvPr id="5" name="TextBox 4">
            <a:extLst>
              <a:ext uri="{FF2B5EF4-FFF2-40B4-BE49-F238E27FC236}">
                <a16:creationId xmlns:a16="http://schemas.microsoft.com/office/drawing/2014/main" id="{A88B6CB7-081E-4FC0-8AE9-81CD77CA3DBA}"/>
              </a:ext>
            </a:extLst>
          </p:cNvPr>
          <p:cNvSpPr txBox="1"/>
          <p:nvPr/>
        </p:nvSpPr>
        <p:spPr>
          <a:xfrm>
            <a:off x="3657600" y="6468534"/>
            <a:ext cx="3378200" cy="297454"/>
          </a:xfrm>
          <a:prstGeom prst="rect">
            <a:avLst/>
          </a:prstGeom>
          <a:noFill/>
        </p:spPr>
        <p:txBody>
          <a:bodyPr wrap="square" rtlCol="0">
            <a:spAutoFit/>
          </a:bodyPr>
          <a:lstStyle/>
          <a:p>
            <a:r>
              <a:rPr lang="en-AU" sz="1333" b="1" dirty="0"/>
              <a:t>ORNL/Science Source</a:t>
            </a:r>
            <a:endParaRPr lang="en-AU" sz="1333" dirty="0"/>
          </a:p>
        </p:txBody>
      </p:sp>
      <p:sp>
        <p:nvSpPr>
          <p:cNvPr id="6" name="TextBox 5">
            <a:extLst>
              <a:ext uri="{FF2B5EF4-FFF2-40B4-BE49-F238E27FC236}">
                <a16:creationId xmlns:a16="http://schemas.microsoft.com/office/drawing/2014/main" id="{F56D9B80-F637-476C-9D9D-825DEB3CEDB3}"/>
              </a:ext>
            </a:extLst>
          </p:cNvPr>
          <p:cNvSpPr txBox="1"/>
          <p:nvPr/>
        </p:nvSpPr>
        <p:spPr>
          <a:xfrm>
            <a:off x="1236133" y="127000"/>
            <a:ext cx="10185400" cy="1077218"/>
          </a:xfrm>
          <a:prstGeom prst="rect">
            <a:avLst/>
          </a:prstGeom>
          <a:noFill/>
        </p:spPr>
        <p:txBody>
          <a:bodyPr wrap="square" rtlCol="0">
            <a:spAutoFit/>
          </a:bodyPr>
          <a:lstStyle/>
          <a:p>
            <a:r>
              <a:rPr lang="en-US" sz="3200" dirty="0"/>
              <a:t>We can now look at single atoms, </a:t>
            </a:r>
          </a:p>
          <a:p>
            <a:r>
              <a:rPr lang="en-US" sz="3200" dirty="0"/>
              <a:t>pick them up and move them to make new materials</a:t>
            </a:r>
            <a:endParaRPr lang="en-AU" sz="3200" dirty="0"/>
          </a:p>
        </p:txBody>
      </p:sp>
      <p:sp>
        <p:nvSpPr>
          <p:cNvPr id="7" name="TextBox 6">
            <a:extLst>
              <a:ext uri="{FF2B5EF4-FFF2-40B4-BE49-F238E27FC236}">
                <a16:creationId xmlns:a16="http://schemas.microsoft.com/office/drawing/2014/main" id="{D6DC28F6-0383-4F11-B355-9B18EE60D244}"/>
              </a:ext>
            </a:extLst>
          </p:cNvPr>
          <p:cNvSpPr txBox="1"/>
          <p:nvPr/>
        </p:nvSpPr>
        <p:spPr>
          <a:xfrm>
            <a:off x="9262533" y="4275667"/>
            <a:ext cx="2446867" cy="1200329"/>
          </a:xfrm>
          <a:prstGeom prst="rect">
            <a:avLst/>
          </a:prstGeom>
          <a:noFill/>
        </p:spPr>
        <p:txBody>
          <a:bodyPr wrap="square" rtlCol="0">
            <a:spAutoFit/>
          </a:bodyPr>
          <a:lstStyle/>
          <a:p>
            <a:r>
              <a:rPr lang="en-US" sz="2400" dirty="0"/>
              <a:t>Graphene – thinnest material in the world</a:t>
            </a:r>
            <a:endParaRPr lang="en-AU" sz="2400" dirty="0"/>
          </a:p>
        </p:txBody>
      </p:sp>
      <p:cxnSp>
        <p:nvCxnSpPr>
          <p:cNvPr id="9" name="Straight Arrow Connector 8">
            <a:extLst>
              <a:ext uri="{FF2B5EF4-FFF2-40B4-BE49-F238E27FC236}">
                <a16:creationId xmlns:a16="http://schemas.microsoft.com/office/drawing/2014/main" id="{2121BBE4-ED56-4FAD-A5FC-856A7542C956}"/>
              </a:ext>
            </a:extLst>
          </p:cNvPr>
          <p:cNvCxnSpPr/>
          <p:nvPr/>
        </p:nvCxnSpPr>
        <p:spPr>
          <a:xfrm flipH="1" flipV="1">
            <a:off x="8449734" y="3505200"/>
            <a:ext cx="1261533" cy="71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85F8606-F398-4414-98DC-6025A85D5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941939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555A0-59C2-4727-BCDB-FE08EFFC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3" name="Oval 2">
            <a:extLst>
              <a:ext uri="{FF2B5EF4-FFF2-40B4-BE49-F238E27FC236}">
                <a16:creationId xmlns:a16="http://schemas.microsoft.com/office/drawing/2014/main" id="{A9F76295-673F-4D0D-9C42-70CE46346D88}"/>
              </a:ext>
            </a:extLst>
          </p:cNvPr>
          <p:cNvSpPr/>
          <p:nvPr/>
        </p:nvSpPr>
        <p:spPr>
          <a:xfrm>
            <a:off x="2169042" y="1632097"/>
            <a:ext cx="8697433" cy="299838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AF2365BD-5B23-45D5-8CDE-FDD897BEECF4}"/>
              </a:ext>
            </a:extLst>
          </p:cNvPr>
          <p:cNvSpPr txBox="1"/>
          <p:nvPr/>
        </p:nvSpPr>
        <p:spPr>
          <a:xfrm>
            <a:off x="2700672" y="2530295"/>
            <a:ext cx="7857460" cy="1015663"/>
          </a:xfrm>
          <a:prstGeom prst="rect">
            <a:avLst/>
          </a:prstGeom>
          <a:noFill/>
        </p:spPr>
        <p:txBody>
          <a:bodyPr wrap="square" rtlCol="0">
            <a:spAutoFit/>
          </a:bodyPr>
          <a:lstStyle/>
          <a:p>
            <a:r>
              <a:rPr lang="en-US" sz="6000" dirty="0"/>
              <a:t>Activity 3. </a:t>
            </a:r>
            <a:r>
              <a:rPr lang="en-US" sz="6000" dirty="0">
                <a:hlinkClick r:id="rId4"/>
              </a:rPr>
              <a:t>Build an atom</a:t>
            </a:r>
            <a:endParaRPr lang="en-AU" sz="6000" dirty="0"/>
          </a:p>
        </p:txBody>
      </p:sp>
    </p:spTree>
    <p:extLst>
      <p:ext uri="{BB962C8B-B14F-4D97-AF65-F5344CB8AC3E}">
        <p14:creationId xmlns:p14="http://schemas.microsoft.com/office/powerpoint/2010/main" val="3089063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73651-199D-4DA8-AEB3-5528E6BC9284}"/>
              </a:ext>
            </a:extLst>
          </p:cNvPr>
          <p:cNvPicPr>
            <a:picLocks noChangeAspect="1"/>
          </p:cNvPicPr>
          <p:nvPr/>
        </p:nvPicPr>
        <p:blipFill>
          <a:blip r:embed="rId3"/>
          <a:stretch>
            <a:fillRect/>
          </a:stretch>
        </p:blipFill>
        <p:spPr>
          <a:xfrm>
            <a:off x="-35441" y="-954272"/>
            <a:ext cx="12401106" cy="9300830"/>
          </a:xfrm>
          <a:prstGeom prst="rect">
            <a:avLst/>
          </a:prstGeom>
        </p:spPr>
      </p:pic>
      <p:sp>
        <p:nvSpPr>
          <p:cNvPr id="2" name="TextBox 1">
            <a:extLst>
              <a:ext uri="{FF2B5EF4-FFF2-40B4-BE49-F238E27FC236}">
                <a16:creationId xmlns:a16="http://schemas.microsoft.com/office/drawing/2014/main" id="{788BA5CF-4D24-479F-9B54-62DF3C32394E}"/>
              </a:ext>
            </a:extLst>
          </p:cNvPr>
          <p:cNvSpPr txBox="1"/>
          <p:nvPr/>
        </p:nvSpPr>
        <p:spPr>
          <a:xfrm>
            <a:off x="308344" y="221971"/>
            <a:ext cx="6166884" cy="3323987"/>
          </a:xfrm>
          <a:prstGeom prst="rect">
            <a:avLst/>
          </a:prstGeom>
          <a:noFill/>
        </p:spPr>
        <p:txBody>
          <a:bodyPr wrap="square" rtlCol="0">
            <a:spAutoFit/>
          </a:bodyPr>
          <a:lstStyle/>
          <a:p>
            <a:r>
              <a:rPr lang="en-US" sz="4800" dirty="0">
                <a:solidFill>
                  <a:srgbClr val="FFFF00"/>
                </a:solidFill>
              </a:rPr>
              <a:t>Write down two cool things you learned today about electricity or atoms.</a:t>
            </a:r>
            <a:endParaRPr lang="en-AU" sz="4800" dirty="0">
              <a:solidFill>
                <a:srgbClr val="FFFF00"/>
              </a:solidFill>
            </a:endParaRPr>
          </a:p>
          <a:p>
            <a:endParaRPr lang="en-AU" dirty="0"/>
          </a:p>
        </p:txBody>
      </p:sp>
    </p:spTree>
    <p:extLst>
      <p:ext uri="{BB962C8B-B14F-4D97-AF65-F5344CB8AC3E}">
        <p14:creationId xmlns:p14="http://schemas.microsoft.com/office/powerpoint/2010/main" val="179229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555A0-59C2-4727-BCDB-FE08EFFC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4" name="Oval 3">
            <a:extLst>
              <a:ext uri="{FF2B5EF4-FFF2-40B4-BE49-F238E27FC236}">
                <a16:creationId xmlns:a16="http://schemas.microsoft.com/office/drawing/2014/main" id="{D629D4CA-79F4-4A15-B2E4-A435C4DDF0FA}"/>
              </a:ext>
            </a:extLst>
          </p:cNvPr>
          <p:cNvSpPr/>
          <p:nvPr/>
        </p:nvSpPr>
        <p:spPr>
          <a:xfrm>
            <a:off x="946298" y="1244009"/>
            <a:ext cx="9909544" cy="426365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C335B869-7F33-4B6B-B419-0334843E696F}"/>
              </a:ext>
            </a:extLst>
          </p:cNvPr>
          <p:cNvSpPr txBox="1"/>
          <p:nvPr/>
        </p:nvSpPr>
        <p:spPr>
          <a:xfrm>
            <a:off x="3338623" y="2498652"/>
            <a:ext cx="7230140" cy="1754326"/>
          </a:xfrm>
          <a:prstGeom prst="rect">
            <a:avLst/>
          </a:prstGeom>
          <a:noFill/>
        </p:spPr>
        <p:txBody>
          <a:bodyPr wrap="square" rtlCol="0">
            <a:spAutoFit/>
          </a:bodyPr>
          <a:lstStyle/>
          <a:p>
            <a:r>
              <a:rPr lang="en-US" sz="5400" dirty="0"/>
              <a:t>Harnessing the power – making circuits</a:t>
            </a:r>
            <a:endParaRPr lang="en-AU" sz="5400" dirty="0"/>
          </a:p>
        </p:txBody>
      </p:sp>
    </p:spTree>
    <p:extLst>
      <p:ext uri="{BB962C8B-B14F-4D97-AF65-F5344CB8AC3E}">
        <p14:creationId xmlns:p14="http://schemas.microsoft.com/office/powerpoint/2010/main" val="1119243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A - Controlling robots that search for Mars life">
            <a:extLst>
              <a:ext uri="{FF2B5EF4-FFF2-40B4-BE49-F238E27FC236}">
                <a16:creationId xmlns:a16="http://schemas.microsoft.com/office/drawing/2014/main" id="{F5E9B8EC-05EC-4508-894F-B9C89C8A0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46" y="662890"/>
            <a:ext cx="3381154" cy="3932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22CE924-3C65-4A2D-BFCE-9C3A443D3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7373" y="2628898"/>
            <a:ext cx="5270152" cy="2951285"/>
          </a:xfrm>
          <a:prstGeom prst="rect">
            <a:avLst/>
          </a:prstGeom>
        </p:spPr>
      </p:pic>
      <p:sp>
        <p:nvSpPr>
          <p:cNvPr id="2" name="Oval 1">
            <a:extLst>
              <a:ext uri="{FF2B5EF4-FFF2-40B4-BE49-F238E27FC236}">
                <a16:creationId xmlns:a16="http://schemas.microsoft.com/office/drawing/2014/main" id="{365FADF4-6E58-48AD-9D43-8FDA8C0DD4AE}"/>
              </a:ext>
            </a:extLst>
          </p:cNvPr>
          <p:cNvSpPr/>
          <p:nvPr/>
        </p:nvSpPr>
        <p:spPr>
          <a:xfrm>
            <a:off x="5337544" y="308344"/>
            <a:ext cx="6560102" cy="172247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4A77D701-AC96-42ED-A3D9-A2A631282CFE}"/>
              </a:ext>
            </a:extLst>
          </p:cNvPr>
          <p:cNvSpPr txBox="1"/>
          <p:nvPr/>
        </p:nvSpPr>
        <p:spPr>
          <a:xfrm>
            <a:off x="6424974" y="692527"/>
            <a:ext cx="4931780" cy="954107"/>
          </a:xfrm>
          <a:prstGeom prst="rect">
            <a:avLst/>
          </a:prstGeom>
          <a:noFill/>
        </p:spPr>
        <p:txBody>
          <a:bodyPr wrap="square" rtlCol="0">
            <a:spAutoFit/>
          </a:bodyPr>
          <a:lstStyle/>
          <a:p>
            <a:r>
              <a:rPr lang="en-US" sz="2800" dirty="0"/>
              <a:t>Today, we can put autonomous robots on Mars</a:t>
            </a:r>
            <a:endParaRPr lang="en-AU" sz="2800" dirty="0"/>
          </a:p>
        </p:txBody>
      </p:sp>
      <p:pic>
        <p:nvPicPr>
          <p:cNvPr id="5" name="Picture 4">
            <a:extLst>
              <a:ext uri="{FF2B5EF4-FFF2-40B4-BE49-F238E27FC236}">
                <a16:creationId xmlns:a16="http://schemas.microsoft.com/office/drawing/2014/main" id="{13B5C607-87C5-4128-ADBC-A0049949B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3330324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293B240-2043-4375-9193-F15E70D090FB}"/>
              </a:ext>
            </a:extLst>
          </p:cNvPr>
          <p:cNvSpPr/>
          <p:nvPr/>
        </p:nvSpPr>
        <p:spPr>
          <a:xfrm>
            <a:off x="654492" y="1265274"/>
            <a:ext cx="7745229" cy="379582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FABC691C-5B90-419E-A8C5-966706C767A2}"/>
              </a:ext>
            </a:extLst>
          </p:cNvPr>
          <p:cNvSpPr/>
          <p:nvPr/>
        </p:nvSpPr>
        <p:spPr>
          <a:xfrm>
            <a:off x="1406834" y="2076520"/>
            <a:ext cx="7302631" cy="3785652"/>
          </a:xfrm>
          <a:prstGeom prst="rect">
            <a:avLst/>
          </a:prstGeom>
        </p:spPr>
        <p:txBody>
          <a:bodyPr wrap="square">
            <a:spAutoFit/>
          </a:bodyPr>
          <a:lstStyle/>
          <a:p>
            <a:pPr defTabSz="457200">
              <a:defRPr sz="8000" b="0">
                <a:latin typeface="Calibri"/>
                <a:ea typeface="Calibri"/>
                <a:cs typeface="Calibri"/>
                <a:sym typeface="Calibri"/>
              </a:defRPr>
            </a:pPr>
            <a:r>
              <a:rPr lang="en-US" sz="4000" dirty="0"/>
              <a:t>To process one photo on your smart phone requires about one trillion computations….</a:t>
            </a:r>
          </a:p>
          <a:p>
            <a:pPr defTabSz="457200">
              <a:defRPr sz="8000" b="0">
                <a:latin typeface="Calibri"/>
                <a:ea typeface="Calibri"/>
                <a:cs typeface="Calibri"/>
                <a:sym typeface="Calibri"/>
              </a:defRPr>
            </a:pPr>
            <a:endParaRPr lang="en-US" sz="4000" dirty="0">
              <a:latin typeface="Times"/>
              <a:ea typeface="Times"/>
              <a:cs typeface="Times"/>
              <a:sym typeface="Times"/>
            </a:endParaRPr>
          </a:p>
          <a:p>
            <a:pPr defTabSz="457200">
              <a:defRPr sz="8000" b="0">
                <a:latin typeface="Calibri"/>
                <a:ea typeface="Calibri"/>
                <a:cs typeface="Calibri"/>
                <a:sym typeface="Calibri"/>
              </a:defRPr>
            </a:pPr>
            <a:endParaRPr lang="en-US" sz="4000" dirty="0">
              <a:latin typeface="Times"/>
              <a:ea typeface="Times"/>
              <a:cs typeface="Times"/>
              <a:sym typeface="Times"/>
            </a:endParaRPr>
          </a:p>
          <a:p>
            <a:pPr defTabSz="457200">
              <a:defRPr sz="8000" b="0">
                <a:latin typeface="Calibri"/>
                <a:ea typeface="Calibri"/>
                <a:cs typeface="Calibri"/>
                <a:sym typeface="Calibri"/>
              </a:defRPr>
            </a:pPr>
            <a:endParaRPr lang="en-US" sz="4000" dirty="0">
              <a:latin typeface="Times"/>
              <a:ea typeface="Times"/>
              <a:cs typeface="Times"/>
              <a:sym typeface="Times"/>
            </a:endParaRPr>
          </a:p>
        </p:txBody>
      </p:sp>
      <p:pic>
        <p:nvPicPr>
          <p:cNvPr id="3" name="影像" descr="影像">
            <a:extLst>
              <a:ext uri="{FF2B5EF4-FFF2-40B4-BE49-F238E27FC236}">
                <a16:creationId xmlns:a16="http://schemas.microsoft.com/office/drawing/2014/main" id="{394680C8-0419-4CD4-8742-2F16C81783A2}"/>
              </a:ext>
            </a:extLst>
          </p:cNvPr>
          <p:cNvPicPr>
            <a:picLocks noChangeAspect="1"/>
          </p:cNvPicPr>
          <p:nvPr/>
        </p:nvPicPr>
        <p:blipFill>
          <a:blip r:embed="rId3"/>
          <a:srcRect l="7308" t="1395" r="4095" b="2737"/>
          <a:stretch>
            <a:fillRect/>
          </a:stretch>
        </p:blipFill>
        <p:spPr>
          <a:xfrm>
            <a:off x="9141772" y="995827"/>
            <a:ext cx="2395736" cy="4866345"/>
          </a:xfrm>
          <a:custGeom>
            <a:avLst/>
            <a:gdLst/>
            <a:ahLst/>
            <a:cxnLst>
              <a:cxn ang="0">
                <a:pos x="wd2" y="hd2"/>
              </a:cxn>
              <a:cxn ang="5400000">
                <a:pos x="wd2" y="hd2"/>
              </a:cxn>
              <a:cxn ang="10800000">
                <a:pos x="wd2" y="hd2"/>
              </a:cxn>
              <a:cxn ang="16200000">
                <a:pos x="wd2" y="hd2"/>
              </a:cxn>
            </a:cxnLst>
            <a:rect l="0" t="0" r="r" b="b"/>
            <a:pathLst>
              <a:path w="21600" h="21600" extrusionOk="0">
                <a:moveTo>
                  <a:pt x="4368" y="0"/>
                </a:moveTo>
                <a:cubicBezTo>
                  <a:pt x="3111" y="0"/>
                  <a:pt x="2476" y="1"/>
                  <a:pt x="1805" y="106"/>
                </a:cubicBezTo>
                <a:cubicBezTo>
                  <a:pt x="1066" y="238"/>
                  <a:pt x="483" y="525"/>
                  <a:pt x="214" y="889"/>
                </a:cubicBezTo>
                <a:cubicBezTo>
                  <a:pt x="0" y="1221"/>
                  <a:pt x="0" y="1534"/>
                  <a:pt x="0" y="2150"/>
                </a:cubicBezTo>
                <a:lnTo>
                  <a:pt x="0" y="19441"/>
                </a:lnTo>
                <a:cubicBezTo>
                  <a:pt x="0" y="20067"/>
                  <a:pt x="0" y="20380"/>
                  <a:pt x="214" y="20712"/>
                </a:cubicBezTo>
                <a:cubicBezTo>
                  <a:pt x="483" y="21076"/>
                  <a:pt x="1066" y="21362"/>
                  <a:pt x="1805" y="21494"/>
                </a:cubicBezTo>
                <a:cubicBezTo>
                  <a:pt x="2480" y="21600"/>
                  <a:pt x="3116" y="21600"/>
                  <a:pt x="4368" y="21600"/>
                </a:cubicBezTo>
                <a:lnTo>
                  <a:pt x="17214" y="21600"/>
                </a:lnTo>
                <a:cubicBezTo>
                  <a:pt x="18486" y="21600"/>
                  <a:pt x="19122" y="21600"/>
                  <a:pt x="19797" y="21494"/>
                </a:cubicBezTo>
                <a:cubicBezTo>
                  <a:pt x="20536" y="21362"/>
                  <a:pt x="21117" y="21076"/>
                  <a:pt x="21386" y="20712"/>
                </a:cubicBezTo>
                <a:cubicBezTo>
                  <a:pt x="21600" y="20380"/>
                  <a:pt x="21600" y="20067"/>
                  <a:pt x="21600" y="19451"/>
                </a:cubicBezTo>
                <a:lnTo>
                  <a:pt x="21600" y="2159"/>
                </a:lnTo>
                <a:cubicBezTo>
                  <a:pt x="21600" y="1533"/>
                  <a:pt x="21600" y="1221"/>
                  <a:pt x="21386" y="889"/>
                </a:cubicBezTo>
                <a:cubicBezTo>
                  <a:pt x="21117" y="525"/>
                  <a:pt x="20536" y="238"/>
                  <a:pt x="19797" y="106"/>
                </a:cubicBezTo>
                <a:cubicBezTo>
                  <a:pt x="19122" y="0"/>
                  <a:pt x="18486" y="0"/>
                  <a:pt x="17234" y="0"/>
                </a:cubicBezTo>
                <a:lnTo>
                  <a:pt x="4386" y="0"/>
                </a:lnTo>
                <a:lnTo>
                  <a:pt x="4368" y="0"/>
                </a:lnTo>
                <a:close/>
              </a:path>
            </a:pathLst>
          </a:custGeom>
          <a:ln w="12700">
            <a:miter lim="400000"/>
          </a:ln>
        </p:spPr>
      </p:pic>
      <p:pic>
        <p:nvPicPr>
          <p:cNvPr id="4" name="Picture 3">
            <a:extLst>
              <a:ext uri="{FF2B5EF4-FFF2-40B4-BE49-F238E27FC236}">
                <a16:creationId xmlns:a16="http://schemas.microsoft.com/office/drawing/2014/main" id="{3025DA4F-607B-4882-B93C-20D993291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3378064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BD6B1E-FD55-4890-8761-F1CC98729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075" y="313233"/>
            <a:ext cx="5435415" cy="6231533"/>
          </a:xfrm>
          <a:prstGeom prst="rect">
            <a:avLst/>
          </a:prstGeom>
        </p:spPr>
      </p:pic>
      <p:sp>
        <p:nvSpPr>
          <p:cNvPr id="3" name="TextBox 2">
            <a:extLst>
              <a:ext uri="{FF2B5EF4-FFF2-40B4-BE49-F238E27FC236}">
                <a16:creationId xmlns:a16="http://schemas.microsoft.com/office/drawing/2014/main" id="{FDD0F009-A603-42C8-B521-7144C7F9CEB4}"/>
              </a:ext>
            </a:extLst>
          </p:cNvPr>
          <p:cNvSpPr txBox="1"/>
          <p:nvPr/>
        </p:nvSpPr>
        <p:spPr>
          <a:xfrm>
            <a:off x="4222142" y="3136611"/>
            <a:ext cx="2719346" cy="584775"/>
          </a:xfrm>
          <a:prstGeom prst="rect">
            <a:avLst/>
          </a:prstGeom>
          <a:noFill/>
        </p:spPr>
        <p:txBody>
          <a:bodyPr wrap="square" rtlCol="0">
            <a:spAutoFit/>
          </a:bodyPr>
          <a:lstStyle/>
          <a:p>
            <a:r>
              <a:rPr lang="en-US" sz="3200" dirty="0">
                <a:latin typeface="Candara" panose="020E0502030303020204" pitchFamily="34" charset="0"/>
              </a:rPr>
              <a:t>FLEET Schools</a:t>
            </a:r>
            <a:endParaRPr lang="en-AU" sz="3200" dirty="0">
              <a:latin typeface="Candara" panose="020E0502030303020204" pitchFamily="34" charset="0"/>
            </a:endParaRPr>
          </a:p>
        </p:txBody>
      </p:sp>
      <p:pic>
        <p:nvPicPr>
          <p:cNvPr id="4" name="Picture 3">
            <a:extLst>
              <a:ext uri="{FF2B5EF4-FFF2-40B4-BE49-F238E27FC236}">
                <a16:creationId xmlns:a16="http://schemas.microsoft.com/office/drawing/2014/main" id="{374A2F28-5780-4BEB-AF91-B03D51794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881" y="5912851"/>
            <a:ext cx="2921666" cy="698659"/>
          </a:xfrm>
          <a:prstGeom prst="rect">
            <a:avLst/>
          </a:prstGeom>
        </p:spPr>
      </p:pic>
      <p:pic>
        <p:nvPicPr>
          <p:cNvPr id="6" name="Picture 5">
            <a:extLst>
              <a:ext uri="{FF2B5EF4-FFF2-40B4-BE49-F238E27FC236}">
                <a16:creationId xmlns:a16="http://schemas.microsoft.com/office/drawing/2014/main" id="{F90DBC45-AE10-4D18-98DF-47850F5D0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3684" y="71562"/>
            <a:ext cx="1607885" cy="687674"/>
          </a:xfrm>
          <a:prstGeom prst="rect">
            <a:avLst/>
          </a:prstGeom>
        </p:spPr>
      </p:pic>
      <p:pic>
        <p:nvPicPr>
          <p:cNvPr id="8" name="Picture 7">
            <a:extLst>
              <a:ext uri="{FF2B5EF4-FFF2-40B4-BE49-F238E27FC236}">
                <a16:creationId xmlns:a16="http://schemas.microsoft.com/office/drawing/2014/main" id="{B2927091-0A15-42D2-B523-17F2C60DA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041" y="92761"/>
            <a:ext cx="3596122" cy="307456"/>
          </a:xfrm>
          <a:prstGeom prst="rect">
            <a:avLst/>
          </a:prstGeom>
        </p:spPr>
      </p:pic>
      <p:pic>
        <p:nvPicPr>
          <p:cNvPr id="10" name="Picture 9">
            <a:extLst>
              <a:ext uri="{FF2B5EF4-FFF2-40B4-BE49-F238E27FC236}">
                <a16:creationId xmlns:a16="http://schemas.microsoft.com/office/drawing/2014/main" id="{52F626E0-1ECB-4323-975E-D17EA7B006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4018" y="759236"/>
            <a:ext cx="970058" cy="1128795"/>
          </a:xfrm>
          <a:prstGeom prst="rect">
            <a:avLst/>
          </a:prstGeom>
        </p:spPr>
      </p:pic>
      <p:pic>
        <p:nvPicPr>
          <p:cNvPr id="12" name="Picture 11">
            <a:extLst>
              <a:ext uri="{FF2B5EF4-FFF2-40B4-BE49-F238E27FC236}">
                <a16:creationId xmlns:a16="http://schemas.microsoft.com/office/drawing/2014/main" id="{6A2B5CA0-892A-4982-AA44-F9F13A0173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8846" y="1947048"/>
            <a:ext cx="1235636" cy="628657"/>
          </a:xfrm>
          <a:prstGeom prst="rect">
            <a:avLst/>
          </a:prstGeom>
        </p:spPr>
      </p:pic>
      <p:pic>
        <p:nvPicPr>
          <p:cNvPr id="14" name="Picture 13">
            <a:extLst>
              <a:ext uri="{FF2B5EF4-FFF2-40B4-BE49-F238E27FC236}">
                <a16:creationId xmlns:a16="http://schemas.microsoft.com/office/drawing/2014/main" id="{8B384EDB-BA68-42F9-A6F9-A9A653C74F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5722" y="2946645"/>
            <a:ext cx="1378760" cy="482353"/>
          </a:xfrm>
          <a:prstGeom prst="rect">
            <a:avLst/>
          </a:prstGeom>
        </p:spPr>
      </p:pic>
      <p:pic>
        <p:nvPicPr>
          <p:cNvPr id="16" name="Picture 15">
            <a:extLst>
              <a:ext uri="{FF2B5EF4-FFF2-40B4-BE49-F238E27FC236}">
                <a16:creationId xmlns:a16="http://schemas.microsoft.com/office/drawing/2014/main" id="{B9541976-A29A-431F-AD5F-97478F625A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0244" y="3651270"/>
            <a:ext cx="1452840" cy="688187"/>
          </a:xfrm>
          <a:prstGeom prst="rect">
            <a:avLst/>
          </a:prstGeom>
        </p:spPr>
      </p:pic>
      <p:pic>
        <p:nvPicPr>
          <p:cNvPr id="18" name="Picture 17">
            <a:extLst>
              <a:ext uri="{FF2B5EF4-FFF2-40B4-BE49-F238E27FC236}">
                <a16:creationId xmlns:a16="http://schemas.microsoft.com/office/drawing/2014/main" id="{4CA51AB5-1358-46E9-959C-2650947D2E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1524" y="4561729"/>
            <a:ext cx="1533741" cy="497255"/>
          </a:xfrm>
          <a:prstGeom prst="rect">
            <a:avLst/>
          </a:prstGeom>
        </p:spPr>
      </p:pic>
      <p:pic>
        <p:nvPicPr>
          <p:cNvPr id="20" name="Picture 19">
            <a:extLst>
              <a:ext uri="{FF2B5EF4-FFF2-40B4-BE49-F238E27FC236}">
                <a16:creationId xmlns:a16="http://schemas.microsoft.com/office/drawing/2014/main" id="{CFE8C4EE-D26A-4532-BE3D-027974E88B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38846" y="5309339"/>
            <a:ext cx="1251424" cy="1207024"/>
          </a:xfrm>
          <a:prstGeom prst="rect">
            <a:avLst/>
          </a:prstGeom>
        </p:spPr>
      </p:pic>
    </p:spTree>
    <p:extLst>
      <p:ext uri="{BB962C8B-B14F-4D97-AF65-F5344CB8AC3E}">
        <p14:creationId xmlns:p14="http://schemas.microsoft.com/office/powerpoint/2010/main" val="195149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8319E-3297-4D50-872F-E3F2705E6600}"/>
              </a:ext>
            </a:extLst>
          </p:cNvPr>
          <p:cNvPicPr>
            <a:picLocks noChangeAspect="1"/>
          </p:cNvPicPr>
          <p:nvPr/>
        </p:nvPicPr>
        <p:blipFill>
          <a:blip r:embed="rId3"/>
          <a:stretch>
            <a:fillRect/>
          </a:stretch>
        </p:blipFill>
        <p:spPr>
          <a:xfrm>
            <a:off x="1738312" y="2132068"/>
            <a:ext cx="8715375" cy="4486275"/>
          </a:xfrm>
          <a:prstGeom prst="rect">
            <a:avLst/>
          </a:prstGeom>
        </p:spPr>
      </p:pic>
      <p:sp>
        <p:nvSpPr>
          <p:cNvPr id="3" name="TextBox 2">
            <a:extLst>
              <a:ext uri="{FF2B5EF4-FFF2-40B4-BE49-F238E27FC236}">
                <a16:creationId xmlns:a16="http://schemas.microsoft.com/office/drawing/2014/main" id="{B5AA8B9D-28F0-47AA-BF60-85312AE311E3}"/>
              </a:ext>
            </a:extLst>
          </p:cNvPr>
          <p:cNvSpPr txBox="1"/>
          <p:nvPr/>
        </p:nvSpPr>
        <p:spPr>
          <a:xfrm>
            <a:off x="3382075" y="403348"/>
            <a:ext cx="5427848" cy="830997"/>
          </a:xfrm>
          <a:prstGeom prst="rect">
            <a:avLst/>
          </a:prstGeom>
          <a:noFill/>
        </p:spPr>
        <p:txBody>
          <a:bodyPr wrap="square" rtlCol="0">
            <a:spAutoFit/>
          </a:bodyPr>
          <a:lstStyle/>
          <a:p>
            <a:r>
              <a:rPr lang="en-US" sz="2400" dirty="0"/>
              <a:t>Australia’s biggest super computer uses</a:t>
            </a:r>
          </a:p>
          <a:p>
            <a:r>
              <a:rPr lang="en-US" sz="2400" dirty="0"/>
              <a:t> as much energy as a Melbourne suburb</a:t>
            </a:r>
            <a:endParaRPr lang="en-AU" sz="2400" dirty="0"/>
          </a:p>
        </p:txBody>
      </p:sp>
      <p:pic>
        <p:nvPicPr>
          <p:cNvPr id="4" name="Picture 3">
            <a:extLst>
              <a:ext uri="{FF2B5EF4-FFF2-40B4-BE49-F238E27FC236}">
                <a16:creationId xmlns:a16="http://schemas.microsoft.com/office/drawing/2014/main" id="{3229963E-4E45-48BE-94FD-D6E1FA8C0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2418112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9B3D-4830-4F6E-A60D-F598DD9D6F93}"/>
              </a:ext>
            </a:extLst>
          </p:cNvPr>
          <p:cNvSpPr>
            <a:spLocks noGrp="1"/>
          </p:cNvSpPr>
          <p:nvPr>
            <p:ph type="title"/>
          </p:nvPr>
        </p:nvSpPr>
        <p:spPr>
          <a:xfrm>
            <a:off x="2543423" y="341271"/>
            <a:ext cx="7105153" cy="1325563"/>
          </a:xfrm>
        </p:spPr>
        <p:txBody>
          <a:bodyPr/>
          <a:lstStyle/>
          <a:p>
            <a:r>
              <a:rPr lang="en-US" b="1" dirty="0"/>
              <a:t>FLEET has made transparent, </a:t>
            </a:r>
            <a:br>
              <a:rPr lang="en-US" b="1" dirty="0"/>
            </a:br>
            <a:r>
              <a:rPr lang="en-US" b="1" dirty="0"/>
              <a:t>energy efficient circuits</a:t>
            </a:r>
            <a:endParaRPr lang="en-AU" b="1" dirty="0"/>
          </a:p>
        </p:txBody>
      </p:sp>
      <p:pic>
        <p:nvPicPr>
          <p:cNvPr id="3" name="Picture 2">
            <a:extLst>
              <a:ext uri="{FF2B5EF4-FFF2-40B4-BE49-F238E27FC236}">
                <a16:creationId xmlns:a16="http://schemas.microsoft.com/office/drawing/2014/main" id="{2ABA9917-82AF-4C59-BB16-497694821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65" y="2027535"/>
            <a:ext cx="6918960" cy="4489194"/>
          </a:xfrm>
          <a:prstGeom prst="rect">
            <a:avLst/>
          </a:prstGeom>
        </p:spPr>
      </p:pic>
      <p:pic>
        <p:nvPicPr>
          <p:cNvPr id="4" name="Picture 3">
            <a:extLst>
              <a:ext uri="{FF2B5EF4-FFF2-40B4-BE49-F238E27FC236}">
                <a16:creationId xmlns:a16="http://schemas.microsoft.com/office/drawing/2014/main" id="{C7A67837-9CEE-435B-9CE1-C4AA122A0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pic>
        <p:nvPicPr>
          <p:cNvPr id="5" name="Picture 4">
            <a:extLst>
              <a:ext uri="{FF2B5EF4-FFF2-40B4-BE49-F238E27FC236}">
                <a16:creationId xmlns:a16="http://schemas.microsoft.com/office/drawing/2014/main" id="{6A1A3B0E-4505-4C34-97A4-1E218C755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713" y="341271"/>
            <a:ext cx="1227552" cy="1407349"/>
          </a:xfrm>
          <a:prstGeom prst="rect">
            <a:avLst/>
          </a:prstGeom>
        </p:spPr>
      </p:pic>
    </p:spTree>
    <p:extLst>
      <p:ext uri="{BB962C8B-B14F-4D97-AF65-F5344CB8AC3E}">
        <p14:creationId xmlns:p14="http://schemas.microsoft.com/office/powerpoint/2010/main" val="3631160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4C8063-1E44-4983-AB74-B09FF3BAA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79816">
            <a:off x="9462202" y="3257700"/>
            <a:ext cx="1133475" cy="1866900"/>
          </a:xfrm>
          <a:prstGeom prst="rect">
            <a:avLst/>
          </a:prstGeom>
        </p:spPr>
      </p:pic>
      <p:pic>
        <p:nvPicPr>
          <p:cNvPr id="6" name="Picture 5">
            <a:extLst>
              <a:ext uri="{FF2B5EF4-FFF2-40B4-BE49-F238E27FC236}">
                <a16:creationId xmlns:a16="http://schemas.microsoft.com/office/drawing/2014/main" id="{E49A4D46-DD07-4447-9A62-495E5BF0A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066" y="1735667"/>
            <a:ext cx="3810000" cy="3810000"/>
          </a:xfrm>
          <a:prstGeom prst="rect">
            <a:avLst/>
          </a:prstGeom>
        </p:spPr>
      </p:pic>
      <p:pic>
        <p:nvPicPr>
          <p:cNvPr id="9" name="Picture 8">
            <a:extLst>
              <a:ext uri="{FF2B5EF4-FFF2-40B4-BE49-F238E27FC236}">
                <a16:creationId xmlns:a16="http://schemas.microsoft.com/office/drawing/2014/main" id="{8FB245F9-9D51-4B1C-B681-D9B27B979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89878" y="1590939"/>
            <a:ext cx="1914525" cy="4624388"/>
          </a:xfrm>
          <a:prstGeom prst="rect">
            <a:avLst/>
          </a:prstGeom>
        </p:spPr>
      </p:pic>
      <p:sp>
        <p:nvSpPr>
          <p:cNvPr id="10" name="TextBox 9">
            <a:extLst>
              <a:ext uri="{FF2B5EF4-FFF2-40B4-BE49-F238E27FC236}">
                <a16:creationId xmlns:a16="http://schemas.microsoft.com/office/drawing/2014/main" id="{3C5F5C02-18B5-4428-901A-F8865297295D}"/>
              </a:ext>
            </a:extLst>
          </p:cNvPr>
          <p:cNvSpPr txBox="1"/>
          <p:nvPr/>
        </p:nvSpPr>
        <p:spPr>
          <a:xfrm>
            <a:off x="5503332" y="572093"/>
            <a:ext cx="5393267" cy="707886"/>
          </a:xfrm>
          <a:prstGeom prst="rect">
            <a:avLst/>
          </a:prstGeom>
          <a:noFill/>
        </p:spPr>
        <p:txBody>
          <a:bodyPr wrap="square" rtlCol="0">
            <a:spAutoFit/>
          </a:bodyPr>
          <a:lstStyle/>
          <a:p>
            <a:r>
              <a:rPr lang="en-US" sz="4000" dirty="0"/>
              <a:t>Use the (chemical) force</a:t>
            </a:r>
            <a:endParaRPr lang="en-AU" sz="4000" dirty="0"/>
          </a:p>
        </p:txBody>
      </p:sp>
      <p:pic>
        <p:nvPicPr>
          <p:cNvPr id="7" name="Picture 6">
            <a:extLst>
              <a:ext uri="{FF2B5EF4-FFF2-40B4-BE49-F238E27FC236}">
                <a16:creationId xmlns:a16="http://schemas.microsoft.com/office/drawing/2014/main" id="{9FD866AE-3024-4445-A43D-6CBD87535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3486453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422A40-62FB-4060-BE8E-69CFF7F98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68331" y="975673"/>
            <a:ext cx="2435056" cy="4010681"/>
          </a:xfrm>
          <a:prstGeom prst="rect">
            <a:avLst/>
          </a:prstGeom>
        </p:spPr>
      </p:pic>
      <p:sp>
        <p:nvSpPr>
          <p:cNvPr id="3" name="Plus Sign 2">
            <a:extLst>
              <a:ext uri="{FF2B5EF4-FFF2-40B4-BE49-F238E27FC236}">
                <a16:creationId xmlns:a16="http://schemas.microsoft.com/office/drawing/2014/main" id="{87121D8D-D70F-4051-AD77-A56C71C38C2F}"/>
              </a:ext>
            </a:extLst>
          </p:cNvPr>
          <p:cNvSpPr/>
          <p:nvPr/>
        </p:nvSpPr>
        <p:spPr>
          <a:xfrm>
            <a:off x="5905975" y="3190346"/>
            <a:ext cx="653143" cy="6966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inus Sign 3">
            <a:extLst>
              <a:ext uri="{FF2B5EF4-FFF2-40B4-BE49-F238E27FC236}">
                <a16:creationId xmlns:a16="http://schemas.microsoft.com/office/drawing/2014/main" id="{F5F37233-B878-49D7-B66C-260A6B4055D3}"/>
              </a:ext>
            </a:extLst>
          </p:cNvPr>
          <p:cNvSpPr/>
          <p:nvPr/>
        </p:nvSpPr>
        <p:spPr>
          <a:xfrm>
            <a:off x="5938634" y="2029656"/>
            <a:ext cx="598715" cy="77288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EEDD4800-1E82-4FAE-83CF-55AE380DE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885982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555A0-59C2-4727-BCDB-FE08EFFC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3" name="Oval 2">
            <a:extLst>
              <a:ext uri="{FF2B5EF4-FFF2-40B4-BE49-F238E27FC236}">
                <a16:creationId xmlns:a16="http://schemas.microsoft.com/office/drawing/2014/main" id="{88340AA6-5DE4-461A-BD70-7ACDBBBD5C34}"/>
              </a:ext>
            </a:extLst>
          </p:cNvPr>
          <p:cNvSpPr/>
          <p:nvPr/>
        </p:nvSpPr>
        <p:spPr>
          <a:xfrm>
            <a:off x="886682" y="276818"/>
            <a:ext cx="10419907" cy="312597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ABBF2EA9-DBCB-49D0-BCA9-F763AC5B8A57}"/>
              </a:ext>
            </a:extLst>
          </p:cNvPr>
          <p:cNvSpPr txBox="1"/>
          <p:nvPr/>
        </p:nvSpPr>
        <p:spPr>
          <a:xfrm>
            <a:off x="2339164" y="1120077"/>
            <a:ext cx="8155172" cy="1015663"/>
          </a:xfrm>
          <a:prstGeom prst="rect">
            <a:avLst/>
          </a:prstGeom>
          <a:noFill/>
        </p:spPr>
        <p:txBody>
          <a:bodyPr wrap="square" rtlCol="0">
            <a:spAutoFit/>
          </a:bodyPr>
          <a:lstStyle/>
          <a:p>
            <a:r>
              <a:rPr lang="en-US" sz="6000" dirty="0"/>
              <a:t>Activity 4. </a:t>
            </a:r>
            <a:r>
              <a:rPr lang="en-US" sz="6000" dirty="0">
                <a:hlinkClick r:id="rId4"/>
              </a:rPr>
              <a:t>Draw a circuit</a:t>
            </a:r>
            <a:endParaRPr lang="en-AU" sz="6000" dirty="0"/>
          </a:p>
        </p:txBody>
      </p:sp>
      <p:sp>
        <p:nvSpPr>
          <p:cNvPr id="6" name="Oval 5">
            <a:extLst>
              <a:ext uri="{FF2B5EF4-FFF2-40B4-BE49-F238E27FC236}">
                <a16:creationId xmlns:a16="http://schemas.microsoft.com/office/drawing/2014/main" id="{3FCFE31C-FEED-4797-B729-C7E125D1EF78}"/>
              </a:ext>
            </a:extLst>
          </p:cNvPr>
          <p:cNvSpPr/>
          <p:nvPr/>
        </p:nvSpPr>
        <p:spPr>
          <a:xfrm>
            <a:off x="3115340" y="4203000"/>
            <a:ext cx="6411432" cy="116958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583DD876-5505-47BA-A3D5-C0CCDBD63778}"/>
              </a:ext>
            </a:extLst>
          </p:cNvPr>
          <p:cNvSpPr txBox="1"/>
          <p:nvPr/>
        </p:nvSpPr>
        <p:spPr>
          <a:xfrm>
            <a:off x="3795823" y="4556958"/>
            <a:ext cx="5730949" cy="461665"/>
          </a:xfrm>
          <a:prstGeom prst="rect">
            <a:avLst/>
          </a:prstGeom>
          <a:noFill/>
        </p:spPr>
        <p:txBody>
          <a:bodyPr wrap="square" rtlCol="0">
            <a:spAutoFit/>
          </a:bodyPr>
          <a:lstStyle/>
          <a:p>
            <a:r>
              <a:rPr lang="en-AU" sz="2400" dirty="0"/>
              <a:t>You have a battery, wires and a light globe</a:t>
            </a:r>
          </a:p>
        </p:txBody>
      </p:sp>
      <p:pic>
        <p:nvPicPr>
          <p:cNvPr id="8" name="Picture 7">
            <a:extLst>
              <a:ext uri="{FF2B5EF4-FFF2-40B4-BE49-F238E27FC236}">
                <a16:creationId xmlns:a16="http://schemas.microsoft.com/office/drawing/2014/main" id="{0798C3EB-AF47-4327-AA63-F36E5C722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187" y="3407466"/>
            <a:ext cx="710104" cy="1169583"/>
          </a:xfrm>
          <a:prstGeom prst="rect">
            <a:avLst/>
          </a:prstGeom>
        </p:spPr>
      </p:pic>
      <p:pic>
        <p:nvPicPr>
          <p:cNvPr id="9" name="Picture 8">
            <a:extLst>
              <a:ext uri="{FF2B5EF4-FFF2-40B4-BE49-F238E27FC236}">
                <a16:creationId xmlns:a16="http://schemas.microsoft.com/office/drawing/2014/main" id="{D8B87523-626A-4541-BDB2-2C8A521E8E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682" y="4283507"/>
            <a:ext cx="1470231" cy="1470231"/>
          </a:xfrm>
          <a:prstGeom prst="rect">
            <a:avLst/>
          </a:prstGeom>
        </p:spPr>
      </p:pic>
      <p:pic>
        <p:nvPicPr>
          <p:cNvPr id="10" name="Picture 2" descr="Learn Your Electrical Wiring Colours - DCN Electrical">
            <a:extLst>
              <a:ext uri="{FF2B5EF4-FFF2-40B4-BE49-F238E27FC236}">
                <a16:creationId xmlns:a16="http://schemas.microsoft.com/office/drawing/2014/main" id="{33409DA5-6D49-4D23-A9A7-31CBE30C01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5109" y="5753738"/>
            <a:ext cx="1470231" cy="70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23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EEC737-944B-4A64-AFB1-925938CAF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71" y="-96581"/>
            <a:ext cx="12905271" cy="7269970"/>
          </a:xfrm>
          <a:prstGeom prst="rect">
            <a:avLst/>
          </a:prstGeom>
        </p:spPr>
      </p:pic>
      <p:sp>
        <p:nvSpPr>
          <p:cNvPr id="3" name="TextBox 2">
            <a:extLst>
              <a:ext uri="{FF2B5EF4-FFF2-40B4-BE49-F238E27FC236}">
                <a16:creationId xmlns:a16="http://schemas.microsoft.com/office/drawing/2014/main" id="{F5A0E20C-73A9-481D-95BA-2A885CF1C8BC}"/>
              </a:ext>
            </a:extLst>
          </p:cNvPr>
          <p:cNvSpPr txBox="1"/>
          <p:nvPr/>
        </p:nvSpPr>
        <p:spPr>
          <a:xfrm>
            <a:off x="2787947" y="411302"/>
            <a:ext cx="7057802" cy="769441"/>
          </a:xfrm>
          <a:prstGeom prst="rect">
            <a:avLst/>
          </a:prstGeom>
          <a:noFill/>
        </p:spPr>
        <p:txBody>
          <a:bodyPr wrap="square" rtlCol="0">
            <a:spAutoFit/>
          </a:bodyPr>
          <a:lstStyle/>
          <a:p>
            <a:r>
              <a:rPr lang="en-US" sz="4400" dirty="0"/>
              <a:t>Activity. </a:t>
            </a:r>
            <a:r>
              <a:rPr lang="en-US" sz="4400" dirty="0">
                <a:hlinkClick r:id="rId4"/>
              </a:rPr>
              <a:t>Electrified steel wool</a:t>
            </a:r>
            <a:endParaRPr lang="en-AU" sz="4400" dirty="0"/>
          </a:p>
        </p:txBody>
      </p:sp>
    </p:spTree>
    <p:extLst>
      <p:ext uri="{BB962C8B-B14F-4D97-AF65-F5344CB8AC3E}">
        <p14:creationId xmlns:p14="http://schemas.microsoft.com/office/powerpoint/2010/main" val="1313995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1E5279-71F9-4587-AA9C-98DA0D981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167" y="962959"/>
            <a:ext cx="7291346" cy="4757913"/>
          </a:xfrm>
          <a:prstGeom prst="rect">
            <a:avLst/>
          </a:prstGeom>
        </p:spPr>
      </p:pic>
      <p:cxnSp>
        <p:nvCxnSpPr>
          <p:cNvPr id="4" name="Straight Arrow Connector 3">
            <a:extLst>
              <a:ext uri="{FF2B5EF4-FFF2-40B4-BE49-F238E27FC236}">
                <a16:creationId xmlns:a16="http://schemas.microsoft.com/office/drawing/2014/main" id="{F9E2D72A-B747-44EA-82C1-212C17AFB841}"/>
              </a:ext>
            </a:extLst>
          </p:cNvPr>
          <p:cNvCxnSpPr/>
          <p:nvPr/>
        </p:nvCxnSpPr>
        <p:spPr>
          <a:xfrm flipH="1">
            <a:off x="8686801" y="772886"/>
            <a:ext cx="8599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0A50D43-AD80-4060-9D16-81BDA562FF04}"/>
              </a:ext>
            </a:extLst>
          </p:cNvPr>
          <p:cNvCxnSpPr/>
          <p:nvPr/>
        </p:nvCxnSpPr>
        <p:spPr>
          <a:xfrm flipH="1">
            <a:off x="3559629" y="849086"/>
            <a:ext cx="8599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EA2865A-DB67-4A18-A1E6-26C3F8F4728D}"/>
              </a:ext>
            </a:extLst>
          </p:cNvPr>
          <p:cNvCxnSpPr>
            <a:cxnSpLocks/>
          </p:cNvCxnSpPr>
          <p:nvPr/>
        </p:nvCxnSpPr>
        <p:spPr>
          <a:xfrm flipH="1">
            <a:off x="2253343" y="4005005"/>
            <a:ext cx="1" cy="1056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1F488C-91D9-4396-9DFD-633319C71F99}"/>
              </a:ext>
            </a:extLst>
          </p:cNvPr>
          <p:cNvCxnSpPr>
            <a:cxnSpLocks/>
          </p:cNvCxnSpPr>
          <p:nvPr/>
        </p:nvCxnSpPr>
        <p:spPr>
          <a:xfrm>
            <a:off x="2253343" y="1654629"/>
            <a:ext cx="0" cy="1197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90F1F77-103B-4F83-8BE6-4F9495C88A53}"/>
              </a:ext>
            </a:extLst>
          </p:cNvPr>
          <p:cNvCxnSpPr>
            <a:cxnSpLocks/>
          </p:cNvCxnSpPr>
          <p:nvPr/>
        </p:nvCxnSpPr>
        <p:spPr>
          <a:xfrm flipV="1">
            <a:off x="10450286" y="1328057"/>
            <a:ext cx="0" cy="968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F3ECF9-D1A4-4ACF-A981-A17C0C6FC8E9}"/>
              </a:ext>
            </a:extLst>
          </p:cNvPr>
          <p:cNvCxnSpPr>
            <a:cxnSpLocks/>
          </p:cNvCxnSpPr>
          <p:nvPr/>
        </p:nvCxnSpPr>
        <p:spPr>
          <a:xfrm flipV="1">
            <a:off x="10450286" y="3646715"/>
            <a:ext cx="1" cy="1251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6AB3D9-D664-4A7F-9651-EED3D64519A5}"/>
              </a:ext>
            </a:extLst>
          </p:cNvPr>
          <p:cNvCxnSpPr>
            <a:cxnSpLocks/>
          </p:cNvCxnSpPr>
          <p:nvPr/>
        </p:nvCxnSpPr>
        <p:spPr>
          <a:xfrm>
            <a:off x="7663543" y="6172199"/>
            <a:ext cx="1338943"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5D8D9E-9D21-4D20-814D-EA5ED2BA36C9}"/>
              </a:ext>
            </a:extLst>
          </p:cNvPr>
          <p:cNvCxnSpPr>
            <a:cxnSpLocks/>
          </p:cNvCxnSpPr>
          <p:nvPr/>
        </p:nvCxnSpPr>
        <p:spPr>
          <a:xfrm flipV="1">
            <a:off x="2894500" y="6172199"/>
            <a:ext cx="133025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Minus Sign 20">
            <a:extLst>
              <a:ext uri="{FF2B5EF4-FFF2-40B4-BE49-F238E27FC236}">
                <a16:creationId xmlns:a16="http://schemas.microsoft.com/office/drawing/2014/main" id="{939E126D-138E-4912-B674-FD1A6973DF75}"/>
              </a:ext>
            </a:extLst>
          </p:cNvPr>
          <p:cNvSpPr/>
          <p:nvPr/>
        </p:nvSpPr>
        <p:spPr>
          <a:xfrm>
            <a:off x="4459349" y="962959"/>
            <a:ext cx="402772" cy="555172"/>
          </a:xfrm>
          <a:prstGeom prst="mathMinus">
            <a:avLst>
              <a:gd name="adj1" fmla="val 97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Minus Sign 21">
            <a:extLst>
              <a:ext uri="{FF2B5EF4-FFF2-40B4-BE49-F238E27FC236}">
                <a16:creationId xmlns:a16="http://schemas.microsoft.com/office/drawing/2014/main" id="{97BC3339-63C6-4017-825E-855DE4CBE010}"/>
              </a:ext>
            </a:extLst>
          </p:cNvPr>
          <p:cNvSpPr/>
          <p:nvPr/>
        </p:nvSpPr>
        <p:spPr>
          <a:xfrm rot="5400000">
            <a:off x="2869367" y="2759611"/>
            <a:ext cx="402772" cy="555172"/>
          </a:xfrm>
          <a:prstGeom prst="mathMinus">
            <a:avLst>
              <a:gd name="adj1" fmla="val 97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Minus Sign 22">
            <a:extLst>
              <a:ext uri="{FF2B5EF4-FFF2-40B4-BE49-F238E27FC236}">
                <a16:creationId xmlns:a16="http://schemas.microsoft.com/office/drawing/2014/main" id="{B6F5F590-44E2-4ACA-9479-59399B6A7825}"/>
              </a:ext>
            </a:extLst>
          </p:cNvPr>
          <p:cNvSpPr/>
          <p:nvPr/>
        </p:nvSpPr>
        <p:spPr>
          <a:xfrm>
            <a:off x="8801100" y="962959"/>
            <a:ext cx="402772" cy="555172"/>
          </a:xfrm>
          <a:prstGeom prst="mathMinus">
            <a:avLst>
              <a:gd name="adj1" fmla="val 97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Minus Sign 23">
            <a:extLst>
              <a:ext uri="{FF2B5EF4-FFF2-40B4-BE49-F238E27FC236}">
                <a16:creationId xmlns:a16="http://schemas.microsoft.com/office/drawing/2014/main" id="{B35D0804-F68C-4969-B29B-29441DD78B28}"/>
              </a:ext>
            </a:extLst>
          </p:cNvPr>
          <p:cNvSpPr/>
          <p:nvPr/>
        </p:nvSpPr>
        <p:spPr>
          <a:xfrm rot="10800000">
            <a:off x="4545768" y="5326968"/>
            <a:ext cx="402772" cy="555172"/>
          </a:xfrm>
          <a:prstGeom prst="mathMinus">
            <a:avLst>
              <a:gd name="adj1" fmla="val 97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Minus Sign 24">
            <a:extLst>
              <a:ext uri="{FF2B5EF4-FFF2-40B4-BE49-F238E27FC236}">
                <a16:creationId xmlns:a16="http://schemas.microsoft.com/office/drawing/2014/main" id="{488ECCE3-58C0-4CAB-A495-275739513D63}"/>
              </a:ext>
            </a:extLst>
          </p:cNvPr>
          <p:cNvSpPr/>
          <p:nvPr/>
        </p:nvSpPr>
        <p:spPr>
          <a:xfrm rot="10800000">
            <a:off x="8351205" y="5326968"/>
            <a:ext cx="402772" cy="555172"/>
          </a:xfrm>
          <a:prstGeom prst="mathMinus">
            <a:avLst>
              <a:gd name="adj1" fmla="val 97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Minus Sign 25">
            <a:extLst>
              <a:ext uri="{FF2B5EF4-FFF2-40B4-BE49-F238E27FC236}">
                <a16:creationId xmlns:a16="http://schemas.microsoft.com/office/drawing/2014/main" id="{2F9A44C1-7C32-4D13-90A4-62ECE164950C}"/>
              </a:ext>
            </a:extLst>
          </p:cNvPr>
          <p:cNvSpPr/>
          <p:nvPr/>
        </p:nvSpPr>
        <p:spPr>
          <a:xfrm rot="5400000">
            <a:off x="9613747" y="3064329"/>
            <a:ext cx="538760" cy="555172"/>
          </a:xfrm>
          <a:prstGeom prst="mathMinus">
            <a:avLst>
              <a:gd name="adj1" fmla="val 97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C827D890-ABCA-41A6-8594-2B282B790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103462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A4E8-D627-4986-B877-182F2D0ACA78}"/>
              </a:ext>
            </a:extLst>
          </p:cNvPr>
          <p:cNvSpPr>
            <a:spLocks noGrp="1"/>
          </p:cNvSpPr>
          <p:nvPr>
            <p:ph type="title"/>
          </p:nvPr>
        </p:nvSpPr>
        <p:spPr>
          <a:xfrm>
            <a:off x="838200" y="2989055"/>
            <a:ext cx="10515600" cy="3141400"/>
          </a:xfrm>
        </p:spPr>
        <p:txBody>
          <a:bodyPr>
            <a:normAutofit/>
          </a:bodyPr>
          <a:lstStyle/>
          <a:p>
            <a:r>
              <a:rPr lang="en-AU" dirty="0">
                <a:hlinkClick r:id="rId3"/>
              </a:rPr>
              <a:t>https://phet.colorado.edu/sims/html/circuit-construction-kit-dc/latest/circuit-construction-kit-dc_en.html</a:t>
            </a:r>
            <a:br>
              <a:rPr lang="en-AU" dirty="0"/>
            </a:br>
            <a:endParaRPr lang="en-AU" dirty="0"/>
          </a:p>
        </p:txBody>
      </p:sp>
      <p:pic>
        <p:nvPicPr>
          <p:cNvPr id="3" name="Picture 2">
            <a:extLst>
              <a:ext uri="{FF2B5EF4-FFF2-40B4-BE49-F238E27FC236}">
                <a16:creationId xmlns:a16="http://schemas.microsoft.com/office/drawing/2014/main" id="{BC21C352-51D4-4336-BCC3-0D06FB232FCB}"/>
              </a:ext>
            </a:extLst>
          </p:cNvPr>
          <p:cNvPicPr>
            <a:picLocks noChangeAspect="1"/>
          </p:cNvPicPr>
          <p:nvPr/>
        </p:nvPicPr>
        <p:blipFill>
          <a:blip r:embed="rId4"/>
          <a:stretch>
            <a:fillRect/>
          </a:stretch>
        </p:blipFill>
        <p:spPr>
          <a:xfrm>
            <a:off x="4160011" y="727545"/>
            <a:ext cx="3871977" cy="1764155"/>
          </a:xfrm>
          <a:prstGeom prst="rect">
            <a:avLst/>
          </a:prstGeom>
        </p:spPr>
      </p:pic>
      <p:pic>
        <p:nvPicPr>
          <p:cNvPr id="4" name="Picture 3">
            <a:extLst>
              <a:ext uri="{FF2B5EF4-FFF2-40B4-BE49-F238E27FC236}">
                <a16:creationId xmlns:a16="http://schemas.microsoft.com/office/drawing/2014/main" id="{55DC2A6B-EB8F-4768-8F4E-1FFDA25BE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339206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555A0-59C2-4727-BCDB-FE08EFFC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3" name="Oval 2">
            <a:extLst>
              <a:ext uri="{FF2B5EF4-FFF2-40B4-BE49-F238E27FC236}">
                <a16:creationId xmlns:a16="http://schemas.microsoft.com/office/drawing/2014/main" id="{81D10DAD-3E89-4487-8E67-3AE3151A1E35}"/>
              </a:ext>
            </a:extLst>
          </p:cNvPr>
          <p:cNvSpPr/>
          <p:nvPr/>
        </p:nvSpPr>
        <p:spPr>
          <a:xfrm>
            <a:off x="1167809" y="1633493"/>
            <a:ext cx="9856382" cy="209461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5A2A4411-16A1-4DBD-9972-7553B02D4635}"/>
              </a:ext>
            </a:extLst>
          </p:cNvPr>
          <p:cNvSpPr/>
          <p:nvPr/>
        </p:nvSpPr>
        <p:spPr>
          <a:xfrm>
            <a:off x="2465179" y="2388412"/>
            <a:ext cx="7860485" cy="584775"/>
          </a:xfrm>
          <a:prstGeom prst="rect">
            <a:avLst/>
          </a:prstGeom>
        </p:spPr>
        <p:txBody>
          <a:bodyPr wrap="none">
            <a:spAutoFit/>
          </a:bodyPr>
          <a:lstStyle/>
          <a:p>
            <a:r>
              <a:rPr lang="en-US" sz="3200" dirty="0"/>
              <a:t>Insulators, conductors and resistance…is futile</a:t>
            </a:r>
          </a:p>
        </p:txBody>
      </p:sp>
      <p:sp>
        <p:nvSpPr>
          <p:cNvPr id="5" name="Rectangle 4">
            <a:extLst>
              <a:ext uri="{FF2B5EF4-FFF2-40B4-BE49-F238E27FC236}">
                <a16:creationId xmlns:a16="http://schemas.microsoft.com/office/drawing/2014/main" id="{8216C32F-6962-4842-AB39-FA04985CB54E}"/>
              </a:ext>
            </a:extLst>
          </p:cNvPr>
          <p:cNvSpPr/>
          <p:nvPr/>
        </p:nvSpPr>
        <p:spPr>
          <a:xfrm>
            <a:off x="3260652" y="4156018"/>
            <a:ext cx="6096000" cy="2246769"/>
          </a:xfrm>
          <a:prstGeom prst="rect">
            <a:avLst/>
          </a:prstGeom>
        </p:spPr>
        <p:txBody>
          <a:bodyPr>
            <a:spAutoFit/>
          </a:bodyPr>
          <a:lstStyle/>
          <a:p>
            <a:pPr marL="342900" indent="-342900">
              <a:buFont typeface="Arial" panose="020B0604020202020204" pitchFamily="34" charset="0"/>
              <a:buChar char="•"/>
            </a:pPr>
            <a:r>
              <a:rPr lang="en-US" sz="2800" dirty="0"/>
              <a:t>Conductors are good at conducting electricity</a:t>
            </a:r>
          </a:p>
          <a:p>
            <a:pPr marL="342900" indent="-342900">
              <a:buFont typeface="Arial" panose="020B0604020202020204" pitchFamily="34" charset="0"/>
              <a:buChar char="•"/>
            </a:pPr>
            <a:r>
              <a:rPr lang="en-US" sz="2800" dirty="0"/>
              <a:t>Insulators are bad at it</a:t>
            </a:r>
          </a:p>
          <a:p>
            <a:pPr marL="342900" indent="-342900">
              <a:buFont typeface="Arial" panose="020B0604020202020204" pitchFamily="34" charset="0"/>
              <a:buChar char="•"/>
            </a:pPr>
            <a:r>
              <a:rPr lang="en-US" sz="2800" dirty="0"/>
              <a:t>Resistance is what prevents the electrons flowing through a material </a:t>
            </a:r>
            <a:endParaRPr lang="en-AU" sz="2800" dirty="0"/>
          </a:p>
        </p:txBody>
      </p:sp>
    </p:spTree>
    <p:extLst>
      <p:ext uri="{BB962C8B-B14F-4D97-AF65-F5344CB8AC3E}">
        <p14:creationId xmlns:p14="http://schemas.microsoft.com/office/powerpoint/2010/main" val="2354096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71C28-99F8-4689-BAE9-267A3AC4E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53" y="1197429"/>
            <a:ext cx="9437219" cy="4005942"/>
          </a:xfrm>
          <a:prstGeom prst="rect">
            <a:avLst/>
          </a:prstGeom>
        </p:spPr>
      </p:pic>
      <p:sp>
        <p:nvSpPr>
          <p:cNvPr id="4" name="TextBox 3">
            <a:extLst>
              <a:ext uri="{FF2B5EF4-FFF2-40B4-BE49-F238E27FC236}">
                <a16:creationId xmlns:a16="http://schemas.microsoft.com/office/drawing/2014/main" id="{9BF4617D-3851-4A1F-8E7C-B069492BCEB4}"/>
              </a:ext>
            </a:extLst>
          </p:cNvPr>
          <p:cNvSpPr txBox="1"/>
          <p:nvPr/>
        </p:nvSpPr>
        <p:spPr>
          <a:xfrm>
            <a:off x="7696200" y="6117772"/>
            <a:ext cx="4343400" cy="646331"/>
          </a:xfrm>
          <a:prstGeom prst="rect">
            <a:avLst/>
          </a:prstGeom>
          <a:noFill/>
        </p:spPr>
        <p:txBody>
          <a:bodyPr wrap="square" rtlCol="0">
            <a:spAutoFit/>
          </a:bodyPr>
          <a:lstStyle/>
          <a:p>
            <a:r>
              <a:rPr lang="en-AU" dirty="0"/>
              <a:t>Adapted from © Keith Gibbs 2020</a:t>
            </a:r>
          </a:p>
          <a:p>
            <a:r>
              <a:rPr lang="en-AU" dirty="0"/>
              <a:t>https://www.schoolphysics.co.uk</a:t>
            </a:r>
          </a:p>
        </p:txBody>
      </p:sp>
      <p:sp>
        <p:nvSpPr>
          <p:cNvPr id="5" name="TextBox 4">
            <a:extLst>
              <a:ext uri="{FF2B5EF4-FFF2-40B4-BE49-F238E27FC236}">
                <a16:creationId xmlns:a16="http://schemas.microsoft.com/office/drawing/2014/main" id="{825AEDEE-6DAA-4D23-9C98-C4A108881693}"/>
              </a:ext>
            </a:extLst>
          </p:cNvPr>
          <p:cNvSpPr txBox="1"/>
          <p:nvPr/>
        </p:nvSpPr>
        <p:spPr>
          <a:xfrm>
            <a:off x="1197429" y="5290457"/>
            <a:ext cx="3004457" cy="461665"/>
          </a:xfrm>
          <a:prstGeom prst="rect">
            <a:avLst/>
          </a:prstGeom>
          <a:noFill/>
        </p:spPr>
        <p:txBody>
          <a:bodyPr wrap="square" rtlCol="0">
            <a:spAutoFit/>
          </a:bodyPr>
          <a:lstStyle/>
          <a:p>
            <a:r>
              <a:rPr lang="en-US" sz="2400" dirty="0"/>
              <a:t>Atoms</a:t>
            </a:r>
            <a:endParaRPr lang="en-AU" sz="2400" dirty="0"/>
          </a:p>
        </p:txBody>
      </p:sp>
      <p:sp>
        <p:nvSpPr>
          <p:cNvPr id="6" name="TextBox 5">
            <a:extLst>
              <a:ext uri="{FF2B5EF4-FFF2-40B4-BE49-F238E27FC236}">
                <a16:creationId xmlns:a16="http://schemas.microsoft.com/office/drawing/2014/main" id="{93C9F621-432E-4E65-9AEE-1EF4D4769701}"/>
              </a:ext>
            </a:extLst>
          </p:cNvPr>
          <p:cNvSpPr txBox="1"/>
          <p:nvPr/>
        </p:nvSpPr>
        <p:spPr>
          <a:xfrm>
            <a:off x="10548257" y="1275342"/>
            <a:ext cx="2471057" cy="461665"/>
          </a:xfrm>
          <a:prstGeom prst="rect">
            <a:avLst/>
          </a:prstGeom>
          <a:noFill/>
        </p:spPr>
        <p:txBody>
          <a:bodyPr wrap="square" rtlCol="0">
            <a:spAutoFit/>
          </a:bodyPr>
          <a:lstStyle/>
          <a:p>
            <a:r>
              <a:rPr lang="en-US" sz="2400" dirty="0"/>
              <a:t>Electrons</a:t>
            </a:r>
            <a:endParaRPr lang="en-AU" sz="2400" dirty="0"/>
          </a:p>
        </p:txBody>
      </p:sp>
      <p:cxnSp>
        <p:nvCxnSpPr>
          <p:cNvPr id="8" name="Straight Arrow Connector 7">
            <a:extLst>
              <a:ext uri="{FF2B5EF4-FFF2-40B4-BE49-F238E27FC236}">
                <a16:creationId xmlns:a16="http://schemas.microsoft.com/office/drawing/2014/main" id="{70DBCDDC-1AAD-4376-9623-2DF086F28AE6}"/>
              </a:ext>
            </a:extLst>
          </p:cNvPr>
          <p:cNvCxnSpPr/>
          <p:nvPr/>
        </p:nvCxnSpPr>
        <p:spPr>
          <a:xfrm flipV="1">
            <a:off x="1393413" y="4495799"/>
            <a:ext cx="1045029" cy="82731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8826A61-85C7-4A7D-A2BD-16204AA6359A}"/>
              </a:ext>
            </a:extLst>
          </p:cNvPr>
          <p:cNvCxnSpPr>
            <a:cxnSpLocks/>
          </p:cNvCxnSpPr>
          <p:nvPr/>
        </p:nvCxnSpPr>
        <p:spPr>
          <a:xfrm flipV="1">
            <a:off x="2155371" y="4582886"/>
            <a:ext cx="1632858" cy="8382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BD5B599-A3F4-4977-BF0A-0151A1722B40}"/>
              </a:ext>
            </a:extLst>
          </p:cNvPr>
          <p:cNvCxnSpPr>
            <a:cxnSpLocks/>
          </p:cNvCxnSpPr>
          <p:nvPr/>
        </p:nvCxnSpPr>
        <p:spPr>
          <a:xfrm flipH="1">
            <a:off x="9993043" y="1475371"/>
            <a:ext cx="566057" cy="47922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6F0FD0B-B7A5-4173-902F-C750A14C34AD}"/>
              </a:ext>
            </a:extLst>
          </p:cNvPr>
          <p:cNvCxnSpPr>
            <a:cxnSpLocks/>
          </p:cNvCxnSpPr>
          <p:nvPr/>
        </p:nvCxnSpPr>
        <p:spPr>
          <a:xfrm>
            <a:off x="3603172" y="5521290"/>
            <a:ext cx="2971799"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84100D-1F33-4559-9B9E-147DB18F5891}"/>
              </a:ext>
            </a:extLst>
          </p:cNvPr>
          <p:cNvSpPr txBox="1"/>
          <p:nvPr/>
        </p:nvSpPr>
        <p:spPr>
          <a:xfrm>
            <a:off x="3418115" y="5521289"/>
            <a:ext cx="3385456" cy="461665"/>
          </a:xfrm>
          <a:prstGeom prst="rect">
            <a:avLst/>
          </a:prstGeom>
          <a:noFill/>
        </p:spPr>
        <p:txBody>
          <a:bodyPr wrap="square" rtlCol="0">
            <a:spAutoFit/>
          </a:bodyPr>
          <a:lstStyle/>
          <a:p>
            <a:r>
              <a:rPr lang="en-US" sz="2400" dirty="0"/>
              <a:t>Direction of electron flow</a:t>
            </a:r>
            <a:endParaRPr lang="en-AU" sz="2400" dirty="0"/>
          </a:p>
        </p:txBody>
      </p:sp>
      <p:sp>
        <p:nvSpPr>
          <p:cNvPr id="23" name="TextBox 22">
            <a:extLst>
              <a:ext uri="{FF2B5EF4-FFF2-40B4-BE49-F238E27FC236}">
                <a16:creationId xmlns:a16="http://schemas.microsoft.com/office/drawing/2014/main" id="{9A820275-BBF2-4F38-A071-BAF2E17A5893}"/>
              </a:ext>
            </a:extLst>
          </p:cNvPr>
          <p:cNvSpPr txBox="1"/>
          <p:nvPr/>
        </p:nvSpPr>
        <p:spPr>
          <a:xfrm>
            <a:off x="457200" y="283028"/>
            <a:ext cx="8752114" cy="461665"/>
          </a:xfrm>
          <a:prstGeom prst="rect">
            <a:avLst/>
          </a:prstGeom>
          <a:noFill/>
        </p:spPr>
        <p:txBody>
          <a:bodyPr wrap="square" rtlCol="0">
            <a:spAutoFit/>
          </a:bodyPr>
          <a:lstStyle/>
          <a:p>
            <a:r>
              <a:rPr lang="en-US" sz="2400" dirty="0"/>
              <a:t>The electrons will interact with the atoms and lose energy </a:t>
            </a:r>
            <a:endParaRPr lang="en-AU" sz="2400" dirty="0"/>
          </a:p>
        </p:txBody>
      </p:sp>
      <p:sp>
        <p:nvSpPr>
          <p:cNvPr id="25" name="Plus Sign 24">
            <a:extLst>
              <a:ext uri="{FF2B5EF4-FFF2-40B4-BE49-F238E27FC236}">
                <a16:creationId xmlns:a16="http://schemas.microsoft.com/office/drawing/2014/main" id="{9E6CAA75-010C-4481-AF22-B12D40343995}"/>
              </a:ext>
            </a:extLst>
          </p:cNvPr>
          <p:cNvSpPr/>
          <p:nvPr/>
        </p:nvSpPr>
        <p:spPr>
          <a:xfrm>
            <a:off x="10722429" y="2555789"/>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Minus Sign 25">
            <a:extLst>
              <a:ext uri="{FF2B5EF4-FFF2-40B4-BE49-F238E27FC236}">
                <a16:creationId xmlns:a16="http://schemas.microsoft.com/office/drawing/2014/main" id="{3F5FBAA2-D5A6-4033-872C-2A2A6F61B51E}"/>
              </a:ext>
            </a:extLst>
          </p:cNvPr>
          <p:cNvSpPr/>
          <p:nvPr/>
        </p:nvSpPr>
        <p:spPr>
          <a:xfrm>
            <a:off x="109468" y="2555789"/>
            <a:ext cx="914400" cy="914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5C516F9D-C6C3-4945-806F-DA6DFA920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1585408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ADBAEB-A188-4BD4-A160-1C99988F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823" y="5225263"/>
            <a:ext cx="1243823" cy="1426003"/>
          </a:xfrm>
          <a:prstGeom prst="rect">
            <a:avLst/>
          </a:prstGeom>
        </p:spPr>
      </p:pic>
      <p:sp>
        <p:nvSpPr>
          <p:cNvPr id="4" name="Oval 3">
            <a:extLst>
              <a:ext uri="{FF2B5EF4-FFF2-40B4-BE49-F238E27FC236}">
                <a16:creationId xmlns:a16="http://schemas.microsoft.com/office/drawing/2014/main" id="{657FB2C4-80B2-4836-AE15-C1FE8409E7C3}"/>
              </a:ext>
            </a:extLst>
          </p:cNvPr>
          <p:cNvSpPr/>
          <p:nvPr/>
        </p:nvSpPr>
        <p:spPr>
          <a:xfrm>
            <a:off x="981739" y="855282"/>
            <a:ext cx="10228521" cy="447630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93CC85C2-96F3-4E41-928B-C0A7B1BE9C94}"/>
              </a:ext>
            </a:extLst>
          </p:cNvPr>
          <p:cNvSpPr txBox="1"/>
          <p:nvPr/>
        </p:nvSpPr>
        <p:spPr>
          <a:xfrm>
            <a:off x="2987748" y="2123939"/>
            <a:ext cx="7666075" cy="1938992"/>
          </a:xfrm>
          <a:prstGeom prst="rect">
            <a:avLst/>
          </a:prstGeom>
          <a:noFill/>
        </p:spPr>
        <p:txBody>
          <a:bodyPr wrap="square" rtlCol="0">
            <a:spAutoFit/>
          </a:bodyPr>
          <a:lstStyle/>
          <a:p>
            <a:r>
              <a:rPr lang="en-US" sz="6000" dirty="0"/>
              <a:t>Electricity, conductors and insulators</a:t>
            </a:r>
            <a:endParaRPr lang="en-AU" sz="6000" dirty="0"/>
          </a:p>
        </p:txBody>
      </p:sp>
    </p:spTree>
    <p:extLst>
      <p:ext uri="{BB962C8B-B14F-4D97-AF65-F5344CB8AC3E}">
        <p14:creationId xmlns:p14="http://schemas.microsoft.com/office/powerpoint/2010/main" val="3317371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555A0-59C2-4727-BCDB-FE08EFFC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3" name="Oval 2">
            <a:extLst>
              <a:ext uri="{FF2B5EF4-FFF2-40B4-BE49-F238E27FC236}">
                <a16:creationId xmlns:a16="http://schemas.microsoft.com/office/drawing/2014/main" id="{40906028-B9EE-4FD9-880E-CD8E8C1BC831}"/>
              </a:ext>
            </a:extLst>
          </p:cNvPr>
          <p:cNvSpPr/>
          <p:nvPr/>
        </p:nvSpPr>
        <p:spPr>
          <a:xfrm>
            <a:off x="818707" y="414670"/>
            <a:ext cx="4497572" cy="389151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a:extLst>
              <a:ext uri="{FF2B5EF4-FFF2-40B4-BE49-F238E27FC236}">
                <a16:creationId xmlns:a16="http://schemas.microsoft.com/office/drawing/2014/main" id="{FC4F94BF-9078-4C73-9412-9CF6D43FB0FF}"/>
              </a:ext>
            </a:extLst>
          </p:cNvPr>
          <p:cNvSpPr/>
          <p:nvPr/>
        </p:nvSpPr>
        <p:spPr>
          <a:xfrm>
            <a:off x="5734493" y="2682949"/>
            <a:ext cx="4497572" cy="389151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Google Shape;690;p41">
            <a:extLst>
              <a:ext uri="{FF2B5EF4-FFF2-40B4-BE49-F238E27FC236}">
                <a16:creationId xmlns:a16="http://schemas.microsoft.com/office/drawing/2014/main" id="{E4C82D03-DB6B-4322-90FC-78617CB2A414}"/>
              </a:ext>
            </a:extLst>
          </p:cNvPr>
          <p:cNvCxnSpPr/>
          <p:nvPr/>
        </p:nvCxnSpPr>
        <p:spPr>
          <a:xfrm>
            <a:off x="5289600" y="1618834"/>
            <a:ext cx="1612800" cy="1162800"/>
          </a:xfrm>
          <a:prstGeom prst="curvedConnector3">
            <a:avLst>
              <a:gd name="adj1" fmla="val 50000"/>
            </a:avLst>
          </a:prstGeom>
          <a:noFill/>
          <a:ln w="9525" cap="flat" cmpd="sng">
            <a:solidFill>
              <a:srgbClr val="000000"/>
            </a:solidFill>
            <a:prstDash val="dash"/>
            <a:round/>
            <a:headEnd type="none" w="med" len="med"/>
            <a:tailEnd type="none" w="med" len="med"/>
          </a:ln>
        </p:spPr>
      </p:cxnSp>
      <p:sp>
        <p:nvSpPr>
          <p:cNvPr id="6" name="Rectangle 5">
            <a:extLst>
              <a:ext uri="{FF2B5EF4-FFF2-40B4-BE49-F238E27FC236}">
                <a16:creationId xmlns:a16="http://schemas.microsoft.com/office/drawing/2014/main" id="{F13C8B77-9174-470A-8AE5-7C3146D46E9C}"/>
              </a:ext>
            </a:extLst>
          </p:cNvPr>
          <p:cNvSpPr/>
          <p:nvPr/>
        </p:nvSpPr>
        <p:spPr>
          <a:xfrm>
            <a:off x="843321" y="1618834"/>
            <a:ext cx="4320364" cy="1330364"/>
          </a:xfrm>
          <a:prstGeom prst="rect">
            <a:avLst/>
          </a:prstGeom>
        </p:spPr>
        <p:txBody>
          <a:bodyPr wrap="square">
            <a:spAutoFit/>
          </a:bodyPr>
          <a:lstStyle/>
          <a:p>
            <a:pPr algn="ctr">
              <a:lnSpc>
                <a:spcPct val="115000"/>
              </a:lnSpc>
            </a:pPr>
            <a:r>
              <a:rPr lang="en-US" sz="2400" dirty="0">
                <a:solidFill>
                  <a:schemeClr val="dk2"/>
                </a:solidFill>
                <a:latin typeface="Roboto"/>
                <a:ea typeface="Roboto"/>
                <a:cs typeface="Roboto"/>
                <a:sym typeface="Roboto"/>
              </a:rPr>
              <a:t>What it would mean if we could </a:t>
            </a:r>
            <a:r>
              <a:rPr lang="en-US" sz="2400" b="1" dirty="0">
                <a:solidFill>
                  <a:schemeClr val="dk2"/>
                </a:solidFill>
                <a:latin typeface="Roboto"/>
                <a:ea typeface="Roboto"/>
                <a:cs typeface="Roboto"/>
                <a:sym typeface="Roboto"/>
              </a:rPr>
              <a:t>conduct electricity without resistance?</a:t>
            </a:r>
            <a:endParaRPr lang="en-US" sz="2400" dirty="0">
              <a:latin typeface="Roboto"/>
              <a:ea typeface="Roboto"/>
              <a:cs typeface="Roboto"/>
              <a:sym typeface="Roboto"/>
            </a:endParaRPr>
          </a:p>
        </p:txBody>
      </p:sp>
      <p:sp>
        <p:nvSpPr>
          <p:cNvPr id="7" name="Rectangle 6">
            <a:extLst>
              <a:ext uri="{FF2B5EF4-FFF2-40B4-BE49-F238E27FC236}">
                <a16:creationId xmlns:a16="http://schemas.microsoft.com/office/drawing/2014/main" id="{5261821B-9364-41C9-B68E-7CA5DD3FCBFE}"/>
              </a:ext>
            </a:extLst>
          </p:cNvPr>
          <p:cNvSpPr/>
          <p:nvPr/>
        </p:nvSpPr>
        <p:spPr>
          <a:xfrm>
            <a:off x="6215616" y="3538793"/>
            <a:ext cx="3535326" cy="2179828"/>
          </a:xfrm>
          <a:prstGeom prst="rect">
            <a:avLst/>
          </a:prstGeom>
        </p:spPr>
        <p:txBody>
          <a:bodyPr wrap="square">
            <a:spAutoFit/>
          </a:bodyPr>
          <a:lstStyle/>
          <a:p>
            <a:pPr algn="ctr">
              <a:lnSpc>
                <a:spcPct val="115000"/>
              </a:lnSpc>
            </a:pPr>
            <a:r>
              <a:rPr lang="en-US" sz="2400" dirty="0">
                <a:solidFill>
                  <a:schemeClr val="dk2"/>
                </a:solidFill>
                <a:latin typeface="Roboto"/>
                <a:ea typeface="Roboto"/>
                <a:cs typeface="Roboto"/>
                <a:sym typeface="Roboto"/>
              </a:rPr>
              <a:t>How might this affect how we use energy?</a:t>
            </a:r>
          </a:p>
          <a:p>
            <a:pPr algn="ctr">
              <a:lnSpc>
                <a:spcPct val="115000"/>
              </a:lnSpc>
            </a:pPr>
            <a:endParaRPr lang="en-US" sz="2400" dirty="0">
              <a:solidFill>
                <a:schemeClr val="dk2"/>
              </a:solidFill>
              <a:latin typeface="Roboto"/>
              <a:ea typeface="Roboto"/>
              <a:cs typeface="Roboto"/>
              <a:sym typeface="Roboto"/>
            </a:endParaRPr>
          </a:p>
          <a:p>
            <a:pPr algn="ctr">
              <a:lnSpc>
                <a:spcPct val="115000"/>
              </a:lnSpc>
            </a:pPr>
            <a:r>
              <a:rPr lang="en-US" sz="2400" dirty="0">
                <a:solidFill>
                  <a:schemeClr val="dk2"/>
                </a:solidFill>
                <a:latin typeface="Roboto"/>
                <a:ea typeface="Roboto"/>
                <a:cs typeface="Roboto"/>
                <a:sym typeface="Roboto"/>
              </a:rPr>
              <a:t>What would this mean for society?</a:t>
            </a:r>
          </a:p>
        </p:txBody>
      </p:sp>
      <p:sp>
        <p:nvSpPr>
          <p:cNvPr id="8" name="TextBox 7">
            <a:extLst>
              <a:ext uri="{FF2B5EF4-FFF2-40B4-BE49-F238E27FC236}">
                <a16:creationId xmlns:a16="http://schemas.microsoft.com/office/drawing/2014/main" id="{73CCE6C0-31C5-4645-A808-2D895EA4DFBE}"/>
              </a:ext>
            </a:extLst>
          </p:cNvPr>
          <p:cNvSpPr txBox="1"/>
          <p:nvPr/>
        </p:nvSpPr>
        <p:spPr>
          <a:xfrm>
            <a:off x="5734493" y="255181"/>
            <a:ext cx="6025116" cy="523220"/>
          </a:xfrm>
          <a:prstGeom prst="rect">
            <a:avLst/>
          </a:prstGeom>
          <a:noFill/>
        </p:spPr>
        <p:txBody>
          <a:bodyPr wrap="square" rtlCol="0">
            <a:spAutoFit/>
          </a:bodyPr>
          <a:lstStyle/>
          <a:p>
            <a:r>
              <a:rPr lang="en-US" sz="2800" dirty="0"/>
              <a:t>Activity 7. </a:t>
            </a:r>
            <a:r>
              <a:rPr lang="en-US" sz="2800" dirty="0">
                <a:hlinkClick r:id="rId4"/>
              </a:rPr>
              <a:t>Life without resistance</a:t>
            </a:r>
            <a:endParaRPr lang="en-AU" sz="2800" dirty="0"/>
          </a:p>
        </p:txBody>
      </p:sp>
    </p:spTree>
    <p:extLst>
      <p:ext uri="{BB962C8B-B14F-4D97-AF65-F5344CB8AC3E}">
        <p14:creationId xmlns:p14="http://schemas.microsoft.com/office/powerpoint/2010/main" val="2321308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CC9AE-2A31-492B-9EBA-8C9CFA530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3" name="Oval 2">
            <a:extLst>
              <a:ext uri="{FF2B5EF4-FFF2-40B4-BE49-F238E27FC236}">
                <a16:creationId xmlns:a16="http://schemas.microsoft.com/office/drawing/2014/main" id="{98F356A6-FA76-435B-81C0-070FC7EAA6F5}"/>
              </a:ext>
            </a:extLst>
          </p:cNvPr>
          <p:cNvSpPr/>
          <p:nvPr/>
        </p:nvSpPr>
        <p:spPr>
          <a:xfrm>
            <a:off x="1892595" y="1786270"/>
            <a:ext cx="8676168" cy="337052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39EE25DE-0839-4468-819E-A964A237E394}"/>
              </a:ext>
            </a:extLst>
          </p:cNvPr>
          <p:cNvSpPr txBox="1"/>
          <p:nvPr/>
        </p:nvSpPr>
        <p:spPr>
          <a:xfrm>
            <a:off x="2934586" y="3013501"/>
            <a:ext cx="6836734" cy="830997"/>
          </a:xfrm>
          <a:prstGeom prst="rect">
            <a:avLst/>
          </a:prstGeom>
          <a:noFill/>
        </p:spPr>
        <p:txBody>
          <a:bodyPr wrap="square" rtlCol="0">
            <a:spAutoFit/>
          </a:bodyPr>
          <a:lstStyle/>
          <a:p>
            <a:r>
              <a:rPr lang="en-US" sz="4800" dirty="0"/>
              <a:t>Activity 10. </a:t>
            </a:r>
            <a:r>
              <a:rPr lang="en-US" sz="4800" dirty="0">
                <a:hlinkClick r:id="rId4"/>
              </a:rPr>
              <a:t>Make a circuit</a:t>
            </a:r>
            <a:endParaRPr lang="en-AU" sz="4800" dirty="0"/>
          </a:p>
        </p:txBody>
      </p:sp>
    </p:spTree>
    <p:extLst>
      <p:ext uri="{BB962C8B-B14F-4D97-AF65-F5344CB8AC3E}">
        <p14:creationId xmlns:p14="http://schemas.microsoft.com/office/powerpoint/2010/main" val="1428656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472A36-D19C-477C-990F-483E4208ED6C}"/>
              </a:ext>
            </a:extLst>
          </p:cNvPr>
          <p:cNvSpPr/>
          <p:nvPr/>
        </p:nvSpPr>
        <p:spPr>
          <a:xfrm>
            <a:off x="4661293" y="1738459"/>
            <a:ext cx="6165130" cy="6881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7B856D07-6916-44B1-9BB5-FFCA04CE14F9}"/>
              </a:ext>
            </a:extLst>
          </p:cNvPr>
          <p:cNvSpPr/>
          <p:nvPr/>
        </p:nvSpPr>
        <p:spPr>
          <a:xfrm>
            <a:off x="4661293" y="2568112"/>
            <a:ext cx="6165130" cy="6881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E067D93D-0190-4567-A9D7-06A7BA4050D0}"/>
              </a:ext>
            </a:extLst>
          </p:cNvPr>
          <p:cNvSpPr/>
          <p:nvPr/>
        </p:nvSpPr>
        <p:spPr>
          <a:xfrm>
            <a:off x="1084082" y="1640264"/>
            <a:ext cx="2743200" cy="1758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Plus Sign 5">
            <a:extLst>
              <a:ext uri="{FF2B5EF4-FFF2-40B4-BE49-F238E27FC236}">
                <a16:creationId xmlns:a16="http://schemas.microsoft.com/office/drawing/2014/main" id="{DBC7D960-0E0C-4C01-AFF8-0C451840F1B4}"/>
              </a:ext>
            </a:extLst>
          </p:cNvPr>
          <p:cNvSpPr/>
          <p:nvPr/>
        </p:nvSpPr>
        <p:spPr>
          <a:xfrm>
            <a:off x="3195685" y="2738483"/>
            <a:ext cx="405353" cy="362933"/>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Minus Sign 6">
            <a:extLst>
              <a:ext uri="{FF2B5EF4-FFF2-40B4-BE49-F238E27FC236}">
                <a16:creationId xmlns:a16="http://schemas.microsoft.com/office/drawing/2014/main" id="{05742448-BB06-411B-AE39-B64C01599564}"/>
              </a:ext>
            </a:extLst>
          </p:cNvPr>
          <p:cNvSpPr/>
          <p:nvPr/>
        </p:nvSpPr>
        <p:spPr>
          <a:xfrm>
            <a:off x="3063709" y="1934847"/>
            <a:ext cx="603316" cy="575035"/>
          </a:xfrm>
          <a:prstGeom prst="mathMin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6FB2CFDA-F841-4C5A-AFB8-9A89EFDEB6D0}"/>
              </a:ext>
            </a:extLst>
          </p:cNvPr>
          <p:cNvSpPr/>
          <p:nvPr/>
        </p:nvSpPr>
        <p:spPr>
          <a:xfrm>
            <a:off x="3761294" y="2743199"/>
            <a:ext cx="131975" cy="33936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A5F21906-A52C-476C-8A8C-B87AE68354F9}"/>
              </a:ext>
            </a:extLst>
          </p:cNvPr>
          <p:cNvSpPr/>
          <p:nvPr/>
        </p:nvSpPr>
        <p:spPr>
          <a:xfrm>
            <a:off x="3794288" y="1946630"/>
            <a:ext cx="131975" cy="33936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96BAE3DD-BEF5-4D4C-ABC7-B586658B008F}"/>
              </a:ext>
            </a:extLst>
          </p:cNvPr>
          <p:cNvSpPr/>
          <p:nvPr/>
        </p:nvSpPr>
        <p:spPr>
          <a:xfrm flipV="1">
            <a:off x="3893269" y="1865719"/>
            <a:ext cx="92699" cy="49176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6D281789-FDD9-41B8-863E-9DD28BCC435D}"/>
              </a:ext>
            </a:extLst>
          </p:cNvPr>
          <p:cNvSpPr txBox="1"/>
          <p:nvPr/>
        </p:nvSpPr>
        <p:spPr>
          <a:xfrm>
            <a:off x="1626123" y="3429000"/>
            <a:ext cx="1659118" cy="461665"/>
          </a:xfrm>
          <a:prstGeom prst="rect">
            <a:avLst/>
          </a:prstGeom>
          <a:noFill/>
        </p:spPr>
        <p:txBody>
          <a:bodyPr wrap="square" rtlCol="0">
            <a:spAutoFit/>
          </a:bodyPr>
          <a:lstStyle/>
          <a:p>
            <a:r>
              <a:rPr lang="en-US" sz="2400" dirty="0"/>
              <a:t>9V battery</a:t>
            </a:r>
            <a:endParaRPr lang="en-AU" sz="2400" dirty="0"/>
          </a:p>
        </p:txBody>
      </p:sp>
      <p:sp>
        <p:nvSpPr>
          <p:cNvPr id="12" name="TextBox 11">
            <a:extLst>
              <a:ext uri="{FF2B5EF4-FFF2-40B4-BE49-F238E27FC236}">
                <a16:creationId xmlns:a16="http://schemas.microsoft.com/office/drawing/2014/main" id="{7659D4C8-DAF0-432B-BBE8-1691A2852F16}"/>
              </a:ext>
            </a:extLst>
          </p:cNvPr>
          <p:cNvSpPr txBox="1"/>
          <p:nvPr/>
        </p:nvSpPr>
        <p:spPr>
          <a:xfrm>
            <a:off x="5524107" y="3874416"/>
            <a:ext cx="2969444" cy="461665"/>
          </a:xfrm>
          <a:prstGeom prst="rect">
            <a:avLst/>
          </a:prstGeom>
          <a:noFill/>
        </p:spPr>
        <p:txBody>
          <a:bodyPr wrap="square" rtlCol="0">
            <a:spAutoFit/>
          </a:bodyPr>
          <a:lstStyle/>
          <a:p>
            <a:r>
              <a:rPr lang="en-US" sz="2400" dirty="0"/>
              <a:t>Graphite circuits</a:t>
            </a:r>
            <a:endParaRPr lang="en-AU" sz="2400" dirty="0"/>
          </a:p>
        </p:txBody>
      </p:sp>
      <p:sp>
        <p:nvSpPr>
          <p:cNvPr id="15" name="Chord 14">
            <a:extLst>
              <a:ext uri="{FF2B5EF4-FFF2-40B4-BE49-F238E27FC236}">
                <a16:creationId xmlns:a16="http://schemas.microsoft.com/office/drawing/2014/main" id="{BE75E68F-EE14-40B6-8408-B716B3E595F0}"/>
              </a:ext>
            </a:extLst>
          </p:cNvPr>
          <p:cNvSpPr/>
          <p:nvPr/>
        </p:nvSpPr>
        <p:spPr>
          <a:xfrm rot="8254651">
            <a:off x="8753572" y="1484721"/>
            <a:ext cx="763572" cy="311084"/>
          </a:xfrm>
          <a:prstGeom prst="chor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b="1">
              <a:ln w="22225">
                <a:solidFill>
                  <a:schemeClr val="accent2"/>
                </a:solidFill>
                <a:prstDash val="solid"/>
              </a:ln>
              <a:solidFill>
                <a:schemeClr val="accent2">
                  <a:lumMod val="40000"/>
                  <a:lumOff val="60000"/>
                </a:schemeClr>
              </a:solidFill>
            </a:endParaRPr>
          </a:p>
        </p:txBody>
      </p:sp>
      <p:cxnSp>
        <p:nvCxnSpPr>
          <p:cNvPr id="17" name="Straight Connector 16">
            <a:extLst>
              <a:ext uri="{FF2B5EF4-FFF2-40B4-BE49-F238E27FC236}">
                <a16:creationId xmlns:a16="http://schemas.microsoft.com/office/drawing/2014/main" id="{452C6A17-E73A-4690-A958-ADA2401A532B}"/>
              </a:ext>
            </a:extLst>
          </p:cNvPr>
          <p:cNvCxnSpPr>
            <a:cxnSpLocks/>
            <a:endCxn id="15" idx="0"/>
          </p:cNvCxnSpPr>
          <p:nvPr/>
        </p:nvCxnSpPr>
        <p:spPr>
          <a:xfrm flipV="1">
            <a:off x="7743858" y="1631102"/>
            <a:ext cx="1187994" cy="6080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E635EE-4FC8-4723-9C0B-FB14BFB0D493}"/>
              </a:ext>
            </a:extLst>
          </p:cNvPr>
          <p:cNvCxnSpPr>
            <a:cxnSpLocks/>
          </p:cNvCxnSpPr>
          <p:nvPr/>
        </p:nvCxnSpPr>
        <p:spPr>
          <a:xfrm flipV="1">
            <a:off x="8148979" y="1715677"/>
            <a:ext cx="1020130" cy="12360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0CC6AF0-78B7-413B-87BC-6251F85F67B4}"/>
              </a:ext>
            </a:extLst>
          </p:cNvPr>
          <p:cNvSpPr txBox="1"/>
          <p:nvPr/>
        </p:nvSpPr>
        <p:spPr>
          <a:xfrm>
            <a:off x="8931852" y="949431"/>
            <a:ext cx="1060254" cy="461665"/>
          </a:xfrm>
          <a:prstGeom prst="rect">
            <a:avLst/>
          </a:prstGeom>
          <a:noFill/>
        </p:spPr>
        <p:txBody>
          <a:bodyPr wrap="square" rtlCol="0">
            <a:spAutoFit/>
          </a:bodyPr>
          <a:lstStyle/>
          <a:p>
            <a:r>
              <a:rPr lang="en-US" sz="2400" dirty="0"/>
              <a:t>LED</a:t>
            </a:r>
            <a:endParaRPr lang="en-AU" sz="2400" dirty="0"/>
          </a:p>
        </p:txBody>
      </p:sp>
      <p:cxnSp>
        <p:nvCxnSpPr>
          <p:cNvPr id="28" name="Straight Arrow Connector 27">
            <a:extLst>
              <a:ext uri="{FF2B5EF4-FFF2-40B4-BE49-F238E27FC236}">
                <a16:creationId xmlns:a16="http://schemas.microsoft.com/office/drawing/2014/main" id="{32158DE1-CF58-4EB6-85D7-B641DCF3B4D1}"/>
              </a:ext>
            </a:extLst>
          </p:cNvPr>
          <p:cNvCxnSpPr>
            <a:cxnSpLocks/>
          </p:cNvCxnSpPr>
          <p:nvPr/>
        </p:nvCxnSpPr>
        <p:spPr>
          <a:xfrm flipH="1" flipV="1">
            <a:off x="5872899" y="2222364"/>
            <a:ext cx="131975" cy="165205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F79A931-3361-4CE1-A8EF-5EF545C9B145}"/>
              </a:ext>
            </a:extLst>
          </p:cNvPr>
          <p:cNvCxnSpPr>
            <a:cxnSpLocks/>
          </p:cNvCxnSpPr>
          <p:nvPr/>
        </p:nvCxnSpPr>
        <p:spPr>
          <a:xfrm flipV="1">
            <a:off x="6183985" y="2775849"/>
            <a:ext cx="74952" cy="109856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48789C8-E355-4108-AE2F-51F80052C5E3}"/>
              </a:ext>
            </a:extLst>
          </p:cNvPr>
          <p:cNvCxnSpPr>
            <a:cxnSpLocks/>
          </p:cNvCxnSpPr>
          <p:nvPr/>
        </p:nvCxnSpPr>
        <p:spPr>
          <a:xfrm>
            <a:off x="5046949" y="1496675"/>
            <a:ext cx="0" cy="2396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E170BD2-CC61-4E14-AE0D-5AE0023AB782}"/>
              </a:ext>
            </a:extLst>
          </p:cNvPr>
          <p:cNvCxnSpPr>
            <a:cxnSpLocks/>
          </p:cNvCxnSpPr>
          <p:nvPr/>
        </p:nvCxnSpPr>
        <p:spPr>
          <a:xfrm>
            <a:off x="5524107" y="1498765"/>
            <a:ext cx="0" cy="2396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91A65A4-D3B0-4D44-81A1-CF552994B49D}"/>
              </a:ext>
            </a:extLst>
          </p:cNvPr>
          <p:cNvCxnSpPr>
            <a:cxnSpLocks/>
          </p:cNvCxnSpPr>
          <p:nvPr/>
        </p:nvCxnSpPr>
        <p:spPr>
          <a:xfrm>
            <a:off x="5904703" y="1479451"/>
            <a:ext cx="0" cy="2396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4EB73E2-26B0-4AF3-BA7E-246CD92F5E81}"/>
              </a:ext>
            </a:extLst>
          </p:cNvPr>
          <p:cNvCxnSpPr>
            <a:cxnSpLocks/>
          </p:cNvCxnSpPr>
          <p:nvPr/>
        </p:nvCxnSpPr>
        <p:spPr>
          <a:xfrm>
            <a:off x="6292752" y="1479451"/>
            <a:ext cx="0" cy="2396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DBC88BD-C952-41A7-86A0-06BD9054FD11}"/>
              </a:ext>
            </a:extLst>
          </p:cNvPr>
          <p:cNvSpPr txBox="1"/>
          <p:nvPr/>
        </p:nvSpPr>
        <p:spPr>
          <a:xfrm>
            <a:off x="4725382" y="1153176"/>
            <a:ext cx="715483" cy="369332"/>
          </a:xfrm>
          <a:prstGeom prst="rect">
            <a:avLst/>
          </a:prstGeom>
          <a:noFill/>
        </p:spPr>
        <p:txBody>
          <a:bodyPr wrap="square" rtlCol="0">
            <a:spAutoFit/>
          </a:bodyPr>
          <a:lstStyle/>
          <a:p>
            <a:r>
              <a:rPr lang="en-US" dirty="0"/>
              <a:t>1cm</a:t>
            </a:r>
            <a:endParaRPr lang="en-AU" dirty="0"/>
          </a:p>
        </p:txBody>
      </p:sp>
      <p:sp>
        <p:nvSpPr>
          <p:cNvPr id="19" name="TextBox 18">
            <a:extLst>
              <a:ext uri="{FF2B5EF4-FFF2-40B4-BE49-F238E27FC236}">
                <a16:creationId xmlns:a16="http://schemas.microsoft.com/office/drawing/2014/main" id="{EE765271-2071-47B0-A503-FE61A4C9607D}"/>
              </a:ext>
            </a:extLst>
          </p:cNvPr>
          <p:cNvSpPr txBox="1"/>
          <p:nvPr/>
        </p:nvSpPr>
        <p:spPr>
          <a:xfrm>
            <a:off x="5359645" y="1165845"/>
            <a:ext cx="244937" cy="369332"/>
          </a:xfrm>
          <a:prstGeom prst="rect">
            <a:avLst/>
          </a:prstGeom>
          <a:noFill/>
        </p:spPr>
        <p:txBody>
          <a:bodyPr wrap="square" rtlCol="0">
            <a:spAutoFit/>
          </a:bodyPr>
          <a:lstStyle/>
          <a:p>
            <a:r>
              <a:rPr lang="en-US" dirty="0"/>
              <a:t>2</a:t>
            </a:r>
            <a:endParaRPr lang="en-AU" dirty="0"/>
          </a:p>
        </p:txBody>
      </p:sp>
      <p:sp>
        <p:nvSpPr>
          <p:cNvPr id="21" name="TextBox 20">
            <a:extLst>
              <a:ext uri="{FF2B5EF4-FFF2-40B4-BE49-F238E27FC236}">
                <a16:creationId xmlns:a16="http://schemas.microsoft.com/office/drawing/2014/main" id="{566E53A3-109A-48CB-B420-4FD7B0C0E5A7}"/>
              </a:ext>
            </a:extLst>
          </p:cNvPr>
          <p:cNvSpPr txBox="1"/>
          <p:nvPr/>
        </p:nvSpPr>
        <p:spPr>
          <a:xfrm>
            <a:off x="5755178" y="1153176"/>
            <a:ext cx="401645" cy="369332"/>
          </a:xfrm>
          <a:prstGeom prst="rect">
            <a:avLst/>
          </a:prstGeom>
          <a:noFill/>
        </p:spPr>
        <p:txBody>
          <a:bodyPr wrap="square" rtlCol="0">
            <a:spAutoFit/>
          </a:bodyPr>
          <a:lstStyle/>
          <a:p>
            <a:r>
              <a:rPr lang="en-US" dirty="0"/>
              <a:t>3</a:t>
            </a:r>
            <a:endParaRPr lang="en-AU" dirty="0"/>
          </a:p>
        </p:txBody>
      </p:sp>
      <p:sp>
        <p:nvSpPr>
          <p:cNvPr id="25" name="TextBox 24">
            <a:extLst>
              <a:ext uri="{FF2B5EF4-FFF2-40B4-BE49-F238E27FC236}">
                <a16:creationId xmlns:a16="http://schemas.microsoft.com/office/drawing/2014/main" id="{C671F315-8D15-4B25-AD53-CE38133DC02C}"/>
              </a:ext>
            </a:extLst>
          </p:cNvPr>
          <p:cNvSpPr txBox="1"/>
          <p:nvPr/>
        </p:nvSpPr>
        <p:spPr>
          <a:xfrm>
            <a:off x="6129550" y="1165845"/>
            <a:ext cx="370023" cy="369332"/>
          </a:xfrm>
          <a:prstGeom prst="rect">
            <a:avLst/>
          </a:prstGeom>
          <a:noFill/>
        </p:spPr>
        <p:txBody>
          <a:bodyPr wrap="square" rtlCol="0">
            <a:spAutoFit/>
          </a:bodyPr>
          <a:lstStyle/>
          <a:p>
            <a:r>
              <a:rPr lang="en-US" dirty="0"/>
              <a:t>4</a:t>
            </a:r>
            <a:endParaRPr lang="en-AU" dirty="0"/>
          </a:p>
        </p:txBody>
      </p:sp>
      <p:cxnSp>
        <p:nvCxnSpPr>
          <p:cNvPr id="31" name="Straight Arrow Connector 30">
            <a:extLst>
              <a:ext uri="{FF2B5EF4-FFF2-40B4-BE49-F238E27FC236}">
                <a16:creationId xmlns:a16="http://schemas.microsoft.com/office/drawing/2014/main" id="{D65DFBBE-A72B-4DF0-969E-C3F454AF493E}"/>
              </a:ext>
            </a:extLst>
          </p:cNvPr>
          <p:cNvCxnSpPr>
            <a:cxnSpLocks/>
          </p:cNvCxnSpPr>
          <p:nvPr/>
        </p:nvCxnSpPr>
        <p:spPr>
          <a:xfrm flipH="1" flipV="1">
            <a:off x="8337855" y="2792960"/>
            <a:ext cx="567526" cy="222670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9F05B-28CD-4831-915A-D6417596DF60}"/>
              </a:ext>
            </a:extLst>
          </p:cNvPr>
          <p:cNvSpPr txBox="1"/>
          <p:nvPr/>
        </p:nvSpPr>
        <p:spPr>
          <a:xfrm>
            <a:off x="7743858" y="4989942"/>
            <a:ext cx="3196424" cy="1200329"/>
          </a:xfrm>
          <a:prstGeom prst="rect">
            <a:avLst/>
          </a:prstGeom>
          <a:noFill/>
        </p:spPr>
        <p:txBody>
          <a:bodyPr wrap="square" rtlCol="0">
            <a:spAutoFit/>
          </a:bodyPr>
          <a:lstStyle/>
          <a:p>
            <a:r>
              <a:rPr lang="en-US" sz="2400" dirty="0"/>
              <a:t>Positive LED terminal (longer leg) on the positive graphite circuit</a:t>
            </a:r>
            <a:endParaRPr lang="en-AU" sz="2400" dirty="0"/>
          </a:p>
        </p:txBody>
      </p:sp>
      <p:sp>
        <p:nvSpPr>
          <p:cNvPr id="35" name="Oval 34">
            <a:extLst>
              <a:ext uri="{FF2B5EF4-FFF2-40B4-BE49-F238E27FC236}">
                <a16:creationId xmlns:a16="http://schemas.microsoft.com/office/drawing/2014/main" id="{D8C0D4DB-35C6-4378-94B8-4755B4978957}"/>
              </a:ext>
            </a:extLst>
          </p:cNvPr>
          <p:cNvSpPr/>
          <p:nvPr/>
        </p:nvSpPr>
        <p:spPr>
          <a:xfrm>
            <a:off x="4160574" y="1699775"/>
            <a:ext cx="656849" cy="7454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6" name="Oval 35">
            <a:extLst>
              <a:ext uri="{FF2B5EF4-FFF2-40B4-BE49-F238E27FC236}">
                <a16:creationId xmlns:a16="http://schemas.microsoft.com/office/drawing/2014/main" id="{CB068CCA-B8FC-49E4-A0C4-DE2AC8DE9671}"/>
              </a:ext>
            </a:extLst>
          </p:cNvPr>
          <p:cNvSpPr/>
          <p:nvPr/>
        </p:nvSpPr>
        <p:spPr>
          <a:xfrm>
            <a:off x="4176475" y="2536308"/>
            <a:ext cx="656849" cy="74540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2" name="Picture 31">
            <a:extLst>
              <a:ext uri="{FF2B5EF4-FFF2-40B4-BE49-F238E27FC236}">
                <a16:creationId xmlns:a16="http://schemas.microsoft.com/office/drawing/2014/main" id="{D9E8FAD4-8A9C-4CE9-9BDB-1ED97AB76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2650886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CC9AE-2A31-492B-9EBA-8C9CFA530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4" name="Oval 3">
            <a:extLst>
              <a:ext uri="{FF2B5EF4-FFF2-40B4-BE49-F238E27FC236}">
                <a16:creationId xmlns:a16="http://schemas.microsoft.com/office/drawing/2014/main" id="{B37AF199-167B-4CA6-AC47-8F3285348912}"/>
              </a:ext>
            </a:extLst>
          </p:cNvPr>
          <p:cNvSpPr/>
          <p:nvPr/>
        </p:nvSpPr>
        <p:spPr>
          <a:xfrm>
            <a:off x="700070" y="1292827"/>
            <a:ext cx="10791860" cy="427234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51432FCA-FA5D-4790-B7F4-ADBE0405A0D9}"/>
              </a:ext>
            </a:extLst>
          </p:cNvPr>
          <p:cNvSpPr/>
          <p:nvPr/>
        </p:nvSpPr>
        <p:spPr>
          <a:xfrm>
            <a:off x="3377609" y="2028616"/>
            <a:ext cx="6096000" cy="2800767"/>
          </a:xfrm>
          <a:prstGeom prst="rect">
            <a:avLst/>
          </a:prstGeom>
        </p:spPr>
        <p:txBody>
          <a:bodyPr>
            <a:spAutoFit/>
          </a:bodyPr>
          <a:lstStyle/>
          <a:p>
            <a:r>
              <a:rPr lang="en-US" sz="4400" dirty="0"/>
              <a:t>Write down two cool things you learned today about electricity, circuits or digital technologies.</a:t>
            </a:r>
            <a:endParaRPr lang="en-AU" sz="4400" dirty="0"/>
          </a:p>
        </p:txBody>
      </p:sp>
    </p:spTree>
    <p:extLst>
      <p:ext uri="{BB962C8B-B14F-4D97-AF65-F5344CB8AC3E}">
        <p14:creationId xmlns:p14="http://schemas.microsoft.com/office/powerpoint/2010/main" val="2005777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7B93B-4B14-4314-AC78-B332D976F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545" y="379977"/>
            <a:ext cx="5435415" cy="6231533"/>
          </a:xfrm>
          <a:prstGeom prst="rect">
            <a:avLst/>
          </a:prstGeom>
        </p:spPr>
      </p:pic>
      <p:sp>
        <p:nvSpPr>
          <p:cNvPr id="4" name="TextBox 3">
            <a:extLst>
              <a:ext uri="{FF2B5EF4-FFF2-40B4-BE49-F238E27FC236}">
                <a16:creationId xmlns:a16="http://schemas.microsoft.com/office/drawing/2014/main" id="{AEF9CB27-9EA6-44AB-8D81-AE7319DB9E0E}"/>
              </a:ext>
            </a:extLst>
          </p:cNvPr>
          <p:cNvSpPr txBox="1"/>
          <p:nvPr/>
        </p:nvSpPr>
        <p:spPr>
          <a:xfrm>
            <a:off x="7804238" y="3203355"/>
            <a:ext cx="3437615" cy="584775"/>
          </a:xfrm>
          <a:prstGeom prst="rect">
            <a:avLst/>
          </a:prstGeom>
          <a:noFill/>
        </p:spPr>
        <p:txBody>
          <a:bodyPr wrap="square" rtlCol="0">
            <a:spAutoFit/>
          </a:bodyPr>
          <a:lstStyle/>
          <a:p>
            <a:r>
              <a:rPr lang="en-US" sz="3200" dirty="0">
                <a:latin typeface="Candara" panose="020E0502030303020204" pitchFamily="34" charset="0"/>
              </a:rPr>
              <a:t>FLEET Schools</a:t>
            </a:r>
            <a:endParaRPr lang="en-AU" sz="3200" dirty="0">
              <a:latin typeface="Candara" panose="020E0502030303020204" pitchFamily="34" charset="0"/>
            </a:endParaRPr>
          </a:p>
        </p:txBody>
      </p:sp>
      <p:sp>
        <p:nvSpPr>
          <p:cNvPr id="6" name="TextBox 5">
            <a:extLst>
              <a:ext uri="{FF2B5EF4-FFF2-40B4-BE49-F238E27FC236}">
                <a16:creationId xmlns:a16="http://schemas.microsoft.com/office/drawing/2014/main" id="{9D5F01FA-4949-4EBF-B64A-2AFC029674EF}"/>
              </a:ext>
            </a:extLst>
          </p:cNvPr>
          <p:cNvSpPr txBox="1"/>
          <p:nvPr/>
        </p:nvSpPr>
        <p:spPr>
          <a:xfrm>
            <a:off x="598473" y="3095632"/>
            <a:ext cx="5062420" cy="400110"/>
          </a:xfrm>
          <a:prstGeom prst="rect">
            <a:avLst/>
          </a:prstGeom>
          <a:noFill/>
        </p:spPr>
        <p:txBody>
          <a:bodyPr wrap="square" rtlCol="0">
            <a:spAutoFit/>
          </a:bodyPr>
          <a:lstStyle/>
          <a:p>
            <a:r>
              <a:rPr lang="en-AU" sz="2000" dirty="0"/>
              <a:t>https://www.fleet.org.au/blog/fleet-schools2/</a:t>
            </a:r>
          </a:p>
        </p:txBody>
      </p:sp>
      <p:pic>
        <p:nvPicPr>
          <p:cNvPr id="11" name="Picture 10">
            <a:extLst>
              <a:ext uri="{FF2B5EF4-FFF2-40B4-BE49-F238E27FC236}">
                <a16:creationId xmlns:a16="http://schemas.microsoft.com/office/drawing/2014/main" id="{5FE345A6-6121-4136-A9A0-90208DA2BD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81" y="5912851"/>
            <a:ext cx="2921666" cy="698659"/>
          </a:xfrm>
          <a:prstGeom prst="rect">
            <a:avLst/>
          </a:prstGeom>
        </p:spPr>
      </p:pic>
      <p:pic>
        <p:nvPicPr>
          <p:cNvPr id="10" name="Picture 9">
            <a:extLst>
              <a:ext uri="{FF2B5EF4-FFF2-40B4-BE49-F238E27FC236}">
                <a16:creationId xmlns:a16="http://schemas.microsoft.com/office/drawing/2014/main" id="{8EC66867-5D8E-4ECA-A5C7-38B3CA082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041" y="92761"/>
            <a:ext cx="3596122" cy="307456"/>
          </a:xfrm>
          <a:prstGeom prst="rect">
            <a:avLst/>
          </a:prstGeom>
        </p:spPr>
      </p:pic>
    </p:spTree>
    <p:extLst>
      <p:ext uri="{BB962C8B-B14F-4D97-AF65-F5344CB8AC3E}">
        <p14:creationId xmlns:p14="http://schemas.microsoft.com/office/powerpoint/2010/main" val="341265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73651-199D-4DA8-AEB3-5528E6BC9284}"/>
              </a:ext>
            </a:extLst>
          </p:cNvPr>
          <p:cNvPicPr>
            <a:picLocks noChangeAspect="1"/>
          </p:cNvPicPr>
          <p:nvPr/>
        </p:nvPicPr>
        <p:blipFill>
          <a:blip r:embed="rId3"/>
          <a:stretch>
            <a:fillRect/>
          </a:stretch>
        </p:blipFill>
        <p:spPr>
          <a:xfrm>
            <a:off x="0" y="-1143000"/>
            <a:ext cx="12429460" cy="9322095"/>
          </a:xfrm>
          <a:prstGeom prst="rect">
            <a:avLst/>
          </a:prstGeom>
        </p:spPr>
      </p:pic>
    </p:spTree>
    <p:extLst>
      <p:ext uri="{BB962C8B-B14F-4D97-AF65-F5344CB8AC3E}">
        <p14:creationId xmlns:p14="http://schemas.microsoft.com/office/powerpoint/2010/main" val="1964216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55;p32">
            <a:extLst>
              <a:ext uri="{FF2B5EF4-FFF2-40B4-BE49-F238E27FC236}">
                <a16:creationId xmlns:a16="http://schemas.microsoft.com/office/drawing/2014/main" id="{88092132-889B-44E9-8711-3009F5C64E96}"/>
              </a:ext>
            </a:extLst>
          </p:cNvPr>
          <p:cNvSpPr/>
          <p:nvPr/>
        </p:nvSpPr>
        <p:spPr>
          <a:xfrm rot="18878705">
            <a:off x="8153825" y="4848957"/>
            <a:ext cx="695831" cy="1302064"/>
          </a:xfrm>
          <a:custGeom>
            <a:avLst/>
            <a:gdLst/>
            <a:ahLst/>
            <a:cxnLst/>
            <a:rect l="l" t="t" r="r" b="b"/>
            <a:pathLst>
              <a:path w="13177" h="10475" extrusionOk="0">
                <a:moveTo>
                  <a:pt x="200" y="0"/>
                </a:moveTo>
                <a:lnTo>
                  <a:pt x="0" y="67"/>
                </a:lnTo>
                <a:cubicBezTo>
                  <a:pt x="34" y="167"/>
                  <a:pt x="4670" y="10475"/>
                  <a:pt x="12643" y="10475"/>
                </a:cubicBezTo>
                <a:cubicBezTo>
                  <a:pt x="12809" y="10475"/>
                  <a:pt x="13010" y="10441"/>
                  <a:pt x="13176" y="10441"/>
                </a:cubicBezTo>
                <a:lnTo>
                  <a:pt x="13176" y="10241"/>
                </a:lnTo>
                <a:cubicBezTo>
                  <a:pt x="12989" y="10253"/>
                  <a:pt x="12803" y="10258"/>
                  <a:pt x="12619" y="10258"/>
                </a:cubicBezTo>
                <a:cubicBezTo>
                  <a:pt x="4787" y="10258"/>
                  <a:pt x="233" y="98"/>
                  <a:pt x="200" y="0"/>
                </a:cubicBezTo>
                <a:close/>
              </a:path>
            </a:pathLst>
          </a:custGeom>
          <a:solidFill>
            <a:srgbClr val="2246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C70555A0-59C2-4727-BCDB-FE08EFFC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6" name="Lightning Bolt 5">
            <a:extLst>
              <a:ext uri="{FF2B5EF4-FFF2-40B4-BE49-F238E27FC236}">
                <a16:creationId xmlns:a16="http://schemas.microsoft.com/office/drawing/2014/main" id="{D4073733-4503-4DA9-B293-EDB567C0B75E}"/>
              </a:ext>
            </a:extLst>
          </p:cNvPr>
          <p:cNvSpPr/>
          <p:nvPr/>
        </p:nvSpPr>
        <p:spPr>
          <a:xfrm rot="20235648">
            <a:off x="-617750" y="-2188962"/>
            <a:ext cx="15784269" cy="11669904"/>
          </a:xfrm>
          <a:prstGeom prst="lightningBol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0015032F-C3D3-4DFD-9104-5C79AE9963E8}"/>
              </a:ext>
            </a:extLst>
          </p:cNvPr>
          <p:cNvSpPr txBox="1"/>
          <p:nvPr/>
        </p:nvSpPr>
        <p:spPr>
          <a:xfrm>
            <a:off x="1068410" y="1284327"/>
            <a:ext cx="6489161" cy="1631216"/>
          </a:xfrm>
          <a:prstGeom prst="rect">
            <a:avLst/>
          </a:prstGeom>
          <a:noFill/>
        </p:spPr>
        <p:txBody>
          <a:bodyPr wrap="square" rtlCol="0">
            <a:spAutoFit/>
          </a:bodyPr>
          <a:lstStyle/>
          <a:p>
            <a:r>
              <a:rPr lang="en-US" sz="2000" dirty="0"/>
              <a:t>Activity 1. </a:t>
            </a:r>
            <a:r>
              <a:rPr lang="en-US" sz="2000" dirty="0">
                <a:hlinkClick r:id="rId4"/>
              </a:rPr>
              <a:t>What is electricity?</a:t>
            </a:r>
            <a:endParaRPr lang="en-US" sz="2000" dirty="0"/>
          </a:p>
          <a:p>
            <a:r>
              <a:rPr lang="en-US" sz="2000" dirty="0"/>
              <a:t>Work in groups and brainstorm what you know</a:t>
            </a:r>
          </a:p>
          <a:p>
            <a:r>
              <a:rPr lang="en-US" sz="2000" dirty="0"/>
              <a:t>about electricity.</a:t>
            </a:r>
          </a:p>
          <a:p>
            <a:endParaRPr lang="en-US" sz="2000" dirty="0"/>
          </a:p>
          <a:p>
            <a:r>
              <a:rPr lang="en-US" sz="2000" dirty="0"/>
              <a:t>		Answer questions in Activity 1 worksheet.</a:t>
            </a:r>
            <a:endParaRPr lang="en-AU" sz="2000" dirty="0"/>
          </a:p>
        </p:txBody>
      </p:sp>
      <p:sp>
        <p:nvSpPr>
          <p:cNvPr id="7" name="Google Shape;321;p32">
            <a:extLst>
              <a:ext uri="{FF2B5EF4-FFF2-40B4-BE49-F238E27FC236}">
                <a16:creationId xmlns:a16="http://schemas.microsoft.com/office/drawing/2014/main" id="{A1D7CCFC-B812-4DD9-9C6C-B56DBA8A8AE5}"/>
              </a:ext>
            </a:extLst>
          </p:cNvPr>
          <p:cNvSpPr/>
          <p:nvPr/>
        </p:nvSpPr>
        <p:spPr>
          <a:xfrm>
            <a:off x="9131622" y="5675182"/>
            <a:ext cx="482044" cy="1131615"/>
          </a:xfrm>
          <a:custGeom>
            <a:avLst/>
            <a:gdLst/>
            <a:ahLst/>
            <a:cxnLst/>
            <a:rect l="l" t="t" r="r" b="b"/>
            <a:pathLst>
              <a:path w="19882" h="41197" extrusionOk="0">
                <a:moveTo>
                  <a:pt x="17513" y="368"/>
                </a:moveTo>
                <a:lnTo>
                  <a:pt x="9941" y="5305"/>
                </a:lnTo>
                <a:lnTo>
                  <a:pt x="2402" y="368"/>
                </a:lnTo>
                <a:close/>
                <a:moveTo>
                  <a:pt x="2636" y="935"/>
                </a:moveTo>
                <a:lnTo>
                  <a:pt x="9641" y="5505"/>
                </a:lnTo>
                <a:lnTo>
                  <a:pt x="6272" y="8273"/>
                </a:lnTo>
                <a:lnTo>
                  <a:pt x="6672" y="6005"/>
                </a:lnTo>
                <a:lnTo>
                  <a:pt x="6672" y="5938"/>
                </a:lnTo>
                <a:lnTo>
                  <a:pt x="2636" y="935"/>
                </a:lnTo>
                <a:close/>
                <a:moveTo>
                  <a:pt x="17246" y="935"/>
                </a:moveTo>
                <a:lnTo>
                  <a:pt x="13210" y="5938"/>
                </a:lnTo>
                <a:lnTo>
                  <a:pt x="13644" y="8273"/>
                </a:lnTo>
                <a:lnTo>
                  <a:pt x="10241" y="5505"/>
                </a:lnTo>
                <a:lnTo>
                  <a:pt x="17246" y="935"/>
                </a:lnTo>
                <a:close/>
                <a:moveTo>
                  <a:pt x="9941" y="5738"/>
                </a:moveTo>
                <a:lnTo>
                  <a:pt x="13310" y="8473"/>
                </a:lnTo>
                <a:lnTo>
                  <a:pt x="9941" y="11209"/>
                </a:lnTo>
                <a:lnTo>
                  <a:pt x="6572" y="8473"/>
                </a:lnTo>
                <a:lnTo>
                  <a:pt x="9941" y="5738"/>
                </a:lnTo>
                <a:close/>
                <a:moveTo>
                  <a:pt x="6205" y="8574"/>
                </a:moveTo>
                <a:lnTo>
                  <a:pt x="9641" y="11409"/>
                </a:lnTo>
                <a:lnTo>
                  <a:pt x="5071" y="14811"/>
                </a:lnTo>
                <a:lnTo>
                  <a:pt x="6205" y="8574"/>
                </a:lnTo>
                <a:close/>
                <a:moveTo>
                  <a:pt x="13710" y="8574"/>
                </a:moveTo>
                <a:lnTo>
                  <a:pt x="14811" y="14811"/>
                </a:lnTo>
                <a:lnTo>
                  <a:pt x="10241" y="11409"/>
                </a:lnTo>
                <a:lnTo>
                  <a:pt x="13710" y="8574"/>
                </a:lnTo>
                <a:close/>
                <a:moveTo>
                  <a:pt x="9941" y="11642"/>
                </a:moveTo>
                <a:lnTo>
                  <a:pt x="14544" y="15112"/>
                </a:lnTo>
                <a:lnTo>
                  <a:pt x="9941" y="18547"/>
                </a:lnTo>
                <a:lnTo>
                  <a:pt x="5304" y="15112"/>
                </a:lnTo>
                <a:lnTo>
                  <a:pt x="9941" y="11642"/>
                </a:lnTo>
                <a:close/>
                <a:moveTo>
                  <a:pt x="5004" y="15278"/>
                </a:moveTo>
                <a:lnTo>
                  <a:pt x="9641" y="18747"/>
                </a:lnTo>
                <a:lnTo>
                  <a:pt x="3570" y="23284"/>
                </a:lnTo>
                <a:lnTo>
                  <a:pt x="5004" y="15278"/>
                </a:lnTo>
                <a:close/>
                <a:moveTo>
                  <a:pt x="14911" y="15278"/>
                </a:moveTo>
                <a:lnTo>
                  <a:pt x="16346" y="23284"/>
                </a:lnTo>
                <a:lnTo>
                  <a:pt x="10241" y="18747"/>
                </a:lnTo>
                <a:lnTo>
                  <a:pt x="14911" y="15278"/>
                </a:lnTo>
                <a:close/>
                <a:moveTo>
                  <a:pt x="9941" y="18981"/>
                </a:moveTo>
                <a:lnTo>
                  <a:pt x="16079" y="23584"/>
                </a:lnTo>
                <a:lnTo>
                  <a:pt x="9941" y="28154"/>
                </a:lnTo>
                <a:lnTo>
                  <a:pt x="3803" y="23584"/>
                </a:lnTo>
                <a:lnTo>
                  <a:pt x="9941" y="18981"/>
                </a:lnTo>
                <a:close/>
                <a:moveTo>
                  <a:pt x="16412" y="23751"/>
                </a:moveTo>
                <a:lnTo>
                  <a:pt x="18347" y="34359"/>
                </a:lnTo>
                <a:lnTo>
                  <a:pt x="18347" y="34359"/>
                </a:lnTo>
                <a:lnTo>
                  <a:pt x="10241" y="28321"/>
                </a:lnTo>
                <a:lnTo>
                  <a:pt x="16412" y="23751"/>
                </a:lnTo>
                <a:close/>
                <a:moveTo>
                  <a:pt x="3470" y="23718"/>
                </a:moveTo>
                <a:lnTo>
                  <a:pt x="9641" y="28321"/>
                </a:lnTo>
                <a:lnTo>
                  <a:pt x="1535" y="34359"/>
                </a:lnTo>
                <a:lnTo>
                  <a:pt x="3470" y="23718"/>
                </a:lnTo>
                <a:close/>
                <a:moveTo>
                  <a:pt x="9941" y="28555"/>
                </a:moveTo>
                <a:lnTo>
                  <a:pt x="18147" y="34659"/>
                </a:lnTo>
                <a:lnTo>
                  <a:pt x="10208" y="40563"/>
                </a:lnTo>
                <a:lnTo>
                  <a:pt x="9707" y="40563"/>
                </a:lnTo>
                <a:lnTo>
                  <a:pt x="1802" y="34659"/>
                </a:lnTo>
                <a:lnTo>
                  <a:pt x="9941" y="28555"/>
                </a:lnTo>
                <a:close/>
                <a:moveTo>
                  <a:pt x="1468" y="34892"/>
                </a:moveTo>
                <a:lnTo>
                  <a:pt x="9107" y="40596"/>
                </a:lnTo>
                <a:lnTo>
                  <a:pt x="434" y="40563"/>
                </a:lnTo>
                <a:lnTo>
                  <a:pt x="1468" y="34892"/>
                </a:lnTo>
                <a:close/>
                <a:moveTo>
                  <a:pt x="18414" y="34892"/>
                </a:moveTo>
                <a:lnTo>
                  <a:pt x="19448" y="40596"/>
                </a:lnTo>
                <a:lnTo>
                  <a:pt x="10775" y="40563"/>
                </a:lnTo>
                <a:lnTo>
                  <a:pt x="18414" y="34892"/>
                </a:lnTo>
                <a:close/>
                <a:moveTo>
                  <a:pt x="1402" y="1"/>
                </a:moveTo>
                <a:lnTo>
                  <a:pt x="6272" y="6038"/>
                </a:lnTo>
                <a:lnTo>
                  <a:pt x="1" y="40930"/>
                </a:lnTo>
                <a:lnTo>
                  <a:pt x="9607" y="40930"/>
                </a:lnTo>
                <a:lnTo>
                  <a:pt x="9974" y="41197"/>
                </a:lnTo>
                <a:lnTo>
                  <a:pt x="10308" y="40930"/>
                </a:lnTo>
                <a:lnTo>
                  <a:pt x="19881" y="40930"/>
                </a:lnTo>
                <a:lnTo>
                  <a:pt x="13610" y="6038"/>
                </a:lnTo>
                <a:lnTo>
                  <a:pt x="18480" y="1"/>
                </a:lnTo>
                <a:close/>
              </a:path>
            </a:pathLst>
          </a:custGeom>
          <a:solidFill>
            <a:srgbClr val="2246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1;p32">
            <a:extLst>
              <a:ext uri="{FF2B5EF4-FFF2-40B4-BE49-F238E27FC236}">
                <a16:creationId xmlns:a16="http://schemas.microsoft.com/office/drawing/2014/main" id="{5F7255E9-9F56-434F-BB2B-BDB67ADCB82D}"/>
              </a:ext>
            </a:extLst>
          </p:cNvPr>
          <p:cNvSpPr/>
          <p:nvPr/>
        </p:nvSpPr>
        <p:spPr>
          <a:xfrm>
            <a:off x="7721996" y="5256774"/>
            <a:ext cx="645496" cy="1550023"/>
          </a:xfrm>
          <a:custGeom>
            <a:avLst/>
            <a:gdLst/>
            <a:ahLst/>
            <a:cxnLst/>
            <a:rect l="l" t="t" r="r" b="b"/>
            <a:pathLst>
              <a:path w="19882" h="41197" extrusionOk="0">
                <a:moveTo>
                  <a:pt x="17513" y="368"/>
                </a:moveTo>
                <a:lnTo>
                  <a:pt x="9941" y="5305"/>
                </a:lnTo>
                <a:lnTo>
                  <a:pt x="2402" y="368"/>
                </a:lnTo>
                <a:close/>
                <a:moveTo>
                  <a:pt x="2636" y="935"/>
                </a:moveTo>
                <a:lnTo>
                  <a:pt x="9641" y="5505"/>
                </a:lnTo>
                <a:lnTo>
                  <a:pt x="6272" y="8273"/>
                </a:lnTo>
                <a:lnTo>
                  <a:pt x="6672" y="6005"/>
                </a:lnTo>
                <a:lnTo>
                  <a:pt x="6672" y="5938"/>
                </a:lnTo>
                <a:lnTo>
                  <a:pt x="2636" y="935"/>
                </a:lnTo>
                <a:close/>
                <a:moveTo>
                  <a:pt x="17246" y="935"/>
                </a:moveTo>
                <a:lnTo>
                  <a:pt x="13210" y="5938"/>
                </a:lnTo>
                <a:lnTo>
                  <a:pt x="13644" y="8273"/>
                </a:lnTo>
                <a:lnTo>
                  <a:pt x="10241" y="5505"/>
                </a:lnTo>
                <a:lnTo>
                  <a:pt x="17246" y="935"/>
                </a:lnTo>
                <a:close/>
                <a:moveTo>
                  <a:pt x="9941" y="5738"/>
                </a:moveTo>
                <a:lnTo>
                  <a:pt x="13310" y="8473"/>
                </a:lnTo>
                <a:lnTo>
                  <a:pt x="9941" y="11209"/>
                </a:lnTo>
                <a:lnTo>
                  <a:pt x="6572" y="8473"/>
                </a:lnTo>
                <a:lnTo>
                  <a:pt x="9941" y="5738"/>
                </a:lnTo>
                <a:close/>
                <a:moveTo>
                  <a:pt x="6205" y="8574"/>
                </a:moveTo>
                <a:lnTo>
                  <a:pt x="9641" y="11409"/>
                </a:lnTo>
                <a:lnTo>
                  <a:pt x="5071" y="14811"/>
                </a:lnTo>
                <a:lnTo>
                  <a:pt x="6205" y="8574"/>
                </a:lnTo>
                <a:close/>
                <a:moveTo>
                  <a:pt x="13710" y="8574"/>
                </a:moveTo>
                <a:lnTo>
                  <a:pt x="14811" y="14811"/>
                </a:lnTo>
                <a:lnTo>
                  <a:pt x="10241" y="11409"/>
                </a:lnTo>
                <a:lnTo>
                  <a:pt x="13710" y="8574"/>
                </a:lnTo>
                <a:close/>
                <a:moveTo>
                  <a:pt x="9941" y="11642"/>
                </a:moveTo>
                <a:lnTo>
                  <a:pt x="14544" y="15112"/>
                </a:lnTo>
                <a:lnTo>
                  <a:pt x="9941" y="18547"/>
                </a:lnTo>
                <a:lnTo>
                  <a:pt x="5304" y="15112"/>
                </a:lnTo>
                <a:lnTo>
                  <a:pt x="9941" y="11642"/>
                </a:lnTo>
                <a:close/>
                <a:moveTo>
                  <a:pt x="5004" y="15278"/>
                </a:moveTo>
                <a:lnTo>
                  <a:pt x="9641" y="18747"/>
                </a:lnTo>
                <a:lnTo>
                  <a:pt x="3570" y="23284"/>
                </a:lnTo>
                <a:lnTo>
                  <a:pt x="5004" y="15278"/>
                </a:lnTo>
                <a:close/>
                <a:moveTo>
                  <a:pt x="14911" y="15278"/>
                </a:moveTo>
                <a:lnTo>
                  <a:pt x="16346" y="23284"/>
                </a:lnTo>
                <a:lnTo>
                  <a:pt x="10241" y="18747"/>
                </a:lnTo>
                <a:lnTo>
                  <a:pt x="14911" y="15278"/>
                </a:lnTo>
                <a:close/>
                <a:moveTo>
                  <a:pt x="9941" y="18981"/>
                </a:moveTo>
                <a:lnTo>
                  <a:pt x="16079" y="23584"/>
                </a:lnTo>
                <a:lnTo>
                  <a:pt x="9941" y="28154"/>
                </a:lnTo>
                <a:lnTo>
                  <a:pt x="3803" y="23584"/>
                </a:lnTo>
                <a:lnTo>
                  <a:pt x="9941" y="18981"/>
                </a:lnTo>
                <a:close/>
                <a:moveTo>
                  <a:pt x="16412" y="23751"/>
                </a:moveTo>
                <a:lnTo>
                  <a:pt x="18347" y="34359"/>
                </a:lnTo>
                <a:lnTo>
                  <a:pt x="18347" y="34359"/>
                </a:lnTo>
                <a:lnTo>
                  <a:pt x="10241" y="28321"/>
                </a:lnTo>
                <a:lnTo>
                  <a:pt x="16412" y="23751"/>
                </a:lnTo>
                <a:close/>
                <a:moveTo>
                  <a:pt x="3470" y="23718"/>
                </a:moveTo>
                <a:lnTo>
                  <a:pt x="9641" y="28321"/>
                </a:lnTo>
                <a:lnTo>
                  <a:pt x="1535" y="34359"/>
                </a:lnTo>
                <a:lnTo>
                  <a:pt x="3470" y="23718"/>
                </a:lnTo>
                <a:close/>
                <a:moveTo>
                  <a:pt x="9941" y="28555"/>
                </a:moveTo>
                <a:lnTo>
                  <a:pt x="18147" y="34659"/>
                </a:lnTo>
                <a:lnTo>
                  <a:pt x="10208" y="40563"/>
                </a:lnTo>
                <a:lnTo>
                  <a:pt x="9707" y="40563"/>
                </a:lnTo>
                <a:lnTo>
                  <a:pt x="1802" y="34659"/>
                </a:lnTo>
                <a:lnTo>
                  <a:pt x="9941" y="28555"/>
                </a:lnTo>
                <a:close/>
                <a:moveTo>
                  <a:pt x="1468" y="34892"/>
                </a:moveTo>
                <a:lnTo>
                  <a:pt x="9107" y="40596"/>
                </a:lnTo>
                <a:lnTo>
                  <a:pt x="434" y="40563"/>
                </a:lnTo>
                <a:lnTo>
                  <a:pt x="1468" y="34892"/>
                </a:lnTo>
                <a:close/>
                <a:moveTo>
                  <a:pt x="18414" y="34892"/>
                </a:moveTo>
                <a:lnTo>
                  <a:pt x="19448" y="40596"/>
                </a:lnTo>
                <a:lnTo>
                  <a:pt x="10775" y="40563"/>
                </a:lnTo>
                <a:lnTo>
                  <a:pt x="18414" y="34892"/>
                </a:lnTo>
                <a:close/>
                <a:moveTo>
                  <a:pt x="1402" y="1"/>
                </a:moveTo>
                <a:lnTo>
                  <a:pt x="6272" y="6038"/>
                </a:lnTo>
                <a:lnTo>
                  <a:pt x="1" y="40930"/>
                </a:lnTo>
                <a:lnTo>
                  <a:pt x="9607" y="40930"/>
                </a:lnTo>
                <a:lnTo>
                  <a:pt x="9974" y="41197"/>
                </a:lnTo>
                <a:lnTo>
                  <a:pt x="10308" y="40930"/>
                </a:lnTo>
                <a:lnTo>
                  <a:pt x="19881" y="40930"/>
                </a:lnTo>
                <a:lnTo>
                  <a:pt x="13610" y="6038"/>
                </a:lnTo>
                <a:lnTo>
                  <a:pt x="18480" y="1"/>
                </a:lnTo>
                <a:close/>
              </a:path>
            </a:pathLst>
          </a:custGeom>
          <a:solidFill>
            <a:srgbClr val="2246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5;p32">
            <a:extLst>
              <a:ext uri="{FF2B5EF4-FFF2-40B4-BE49-F238E27FC236}">
                <a16:creationId xmlns:a16="http://schemas.microsoft.com/office/drawing/2014/main" id="{0D07CA6E-5C5B-477B-B66E-DC341E2C0B8F}"/>
              </a:ext>
            </a:extLst>
          </p:cNvPr>
          <p:cNvSpPr/>
          <p:nvPr/>
        </p:nvSpPr>
        <p:spPr>
          <a:xfrm rot="20838616">
            <a:off x="8340650" y="5151605"/>
            <a:ext cx="1214797" cy="665128"/>
          </a:xfrm>
          <a:custGeom>
            <a:avLst/>
            <a:gdLst/>
            <a:ahLst/>
            <a:cxnLst/>
            <a:rect l="l" t="t" r="r" b="b"/>
            <a:pathLst>
              <a:path w="13177" h="10475" extrusionOk="0">
                <a:moveTo>
                  <a:pt x="200" y="0"/>
                </a:moveTo>
                <a:lnTo>
                  <a:pt x="0" y="67"/>
                </a:lnTo>
                <a:cubicBezTo>
                  <a:pt x="34" y="167"/>
                  <a:pt x="4670" y="10475"/>
                  <a:pt x="12643" y="10475"/>
                </a:cubicBezTo>
                <a:cubicBezTo>
                  <a:pt x="12809" y="10475"/>
                  <a:pt x="13010" y="10441"/>
                  <a:pt x="13176" y="10441"/>
                </a:cubicBezTo>
                <a:lnTo>
                  <a:pt x="13176" y="10241"/>
                </a:lnTo>
                <a:cubicBezTo>
                  <a:pt x="12989" y="10253"/>
                  <a:pt x="12803" y="10258"/>
                  <a:pt x="12619" y="10258"/>
                </a:cubicBezTo>
                <a:cubicBezTo>
                  <a:pt x="4787" y="10258"/>
                  <a:pt x="233" y="98"/>
                  <a:pt x="200" y="0"/>
                </a:cubicBezTo>
                <a:close/>
              </a:path>
            </a:pathLst>
          </a:custGeom>
          <a:solidFill>
            <a:srgbClr val="2246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224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555A0-59C2-4727-BCDB-FE08EFFC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4" name="Rectangle 3">
            <a:extLst>
              <a:ext uri="{FF2B5EF4-FFF2-40B4-BE49-F238E27FC236}">
                <a16:creationId xmlns:a16="http://schemas.microsoft.com/office/drawing/2014/main" id="{8019FF14-391B-47F0-9E52-BBA0A690D15D}"/>
              </a:ext>
            </a:extLst>
          </p:cNvPr>
          <p:cNvSpPr/>
          <p:nvPr/>
        </p:nvSpPr>
        <p:spPr>
          <a:xfrm>
            <a:off x="2886853" y="5239828"/>
            <a:ext cx="6096000" cy="914481"/>
          </a:xfrm>
          <a:prstGeom prst="rect">
            <a:avLst/>
          </a:prstGeom>
        </p:spPr>
        <p:txBody>
          <a:bodyPr>
            <a:spAutoFit/>
          </a:bodyPr>
          <a:lstStyle/>
          <a:p>
            <a:pPr lvl="0" algn="ctr">
              <a:lnSpc>
                <a:spcPct val="115000"/>
              </a:lnSpc>
            </a:pPr>
            <a:r>
              <a:rPr lang="en-US" sz="2400" dirty="0">
                <a:solidFill>
                  <a:schemeClr val="dk2"/>
                </a:solidFill>
                <a:latin typeface="Roboto"/>
                <a:ea typeface="Roboto"/>
                <a:cs typeface="Roboto"/>
                <a:sym typeface="Roboto"/>
              </a:rPr>
              <a:t>Electricity is a range of phenomena associated with the flow of charge.</a:t>
            </a:r>
            <a:endParaRPr lang="en-US" sz="2400" dirty="0"/>
          </a:p>
        </p:txBody>
      </p:sp>
      <p:sp>
        <p:nvSpPr>
          <p:cNvPr id="5" name="Rectangle 4">
            <a:extLst>
              <a:ext uri="{FF2B5EF4-FFF2-40B4-BE49-F238E27FC236}">
                <a16:creationId xmlns:a16="http://schemas.microsoft.com/office/drawing/2014/main" id="{0E332D2E-9793-4CD8-AD90-9C8453EEE9FD}"/>
              </a:ext>
            </a:extLst>
          </p:cNvPr>
          <p:cNvSpPr/>
          <p:nvPr/>
        </p:nvSpPr>
        <p:spPr>
          <a:xfrm>
            <a:off x="483525" y="548992"/>
            <a:ext cx="7432159" cy="1323439"/>
          </a:xfrm>
          <a:prstGeom prst="rect">
            <a:avLst/>
          </a:prstGeom>
          <a:solidFill>
            <a:schemeClr val="accent6">
              <a:lumMod val="75000"/>
            </a:schemeClr>
          </a:solidFill>
        </p:spPr>
        <p:txBody>
          <a:bodyPr wrap="square">
            <a:spAutoFit/>
          </a:bodyPr>
          <a:lstStyle/>
          <a:p>
            <a:pPr lvl="0"/>
            <a:r>
              <a:rPr lang="en-US" sz="4000" dirty="0">
                <a:ln>
                  <a:solidFill>
                    <a:schemeClr val="tx1"/>
                  </a:solidFill>
                </a:ln>
                <a:latin typeface="Twentieth Century"/>
                <a:ea typeface="Twentieth Century"/>
                <a:cs typeface="Twentieth Century"/>
                <a:sym typeface="Twentieth Century"/>
              </a:rPr>
              <a:t>To understand electricity</a:t>
            </a:r>
          </a:p>
          <a:p>
            <a:pPr lvl="0"/>
            <a:r>
              <a:rPr lang="en-US" sz="4000" dirty="0">
                <a:ln>
                  <a:solidFill>
                    <a:schemeClr val="tx1"/>
                  </a:solidFill>
                </a:ln>
                <a:latin typeface="Twentieth Century"/>
                <a:ea typeface="Twentieth Century"/>
                <a:cs typeface="Twentieth Century"/>
                <a:sym typeface="Twentieth Century"/>
              </a:rPr>
              <a:t> we need to understand the atom</a:t>
            </a:r>
            <a:endParaRPr lang="en-US" sz="4000" dirty="0">
              <a:ln>
                <a:solidFill>
                  <a:schemeClr val="tx1"/>
                </a:solidFill>
              </a:ln>
            </a:endParaRPr>
          </a:p>
        </p:txBody>
      </p:sp>
      <p:pic>
        <p:nvPicPr>
          <p:cNvPr id="7" name="Picture 6">
            <a:extLst>
              <a:ext uri="{FF2B5EF4-FFF2-40B4-BE49-F238E27FC236}">
                <a16:creationId xmlns:a16="http://schemas.microsoft.com/office/drawing/2014/main" id="{9A9D162B-B92B-4AF1-837E-00C8463A3D8E}"/>
              </a:ext>
            </a:extLst>
          </p:cNvPr>
          <p:cNvPicPr>
            <a:picLocks noChangeAspect="1"/>
          </p:cNvPicPr>
          <p:nvPr/>
        </p:nvPicPr>
        <p:blipFill>
          <a:blip r:embed="rId4"/>
          <a:stretch>
            <a:fillRect/>
          </a:stretch>
        </p:blipFill>
        <p:spPr>
          <a:xfrm>
            <a:off x="294354" y="4449413"/>
            <a:ext cx="2935804" cy="2201853"/>
          </a:xfrm>
          <a:prstGeom prst="rect">
            <a:avLst/>
          </a:prstGeom>
        </p:spPr>
      </p:pic>
      <p:pic>
        <p:nvPicPr>
          <p:cNvPr id="6" name="Picture 5">
            <a:extLst>
              <a:ext uri="{FF2B5EF4-FFF2-40B4-BE49-F238E27FC236}">
                <a16:creationId xmlns:a16="http://schemas.microsoft.com/office/drawing/2014/main" id="{121AF62E-5058-420E-BCE9-53AEAF304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5684" y="1970320"/>
            <a:ext cx="3872499" cy="2415031"/>
          </a:xfrm>
          <a:prstGeom prst="rect">
            <a:avLst/>
          </a:prstGeom>
        </p:spPr>
      </p:pic>
      <p:sp>
        <p:nvSpPr>
          <p:cNvPr id="8" name="TextBox 7">
            <a:extLst>
              <a:ext uri="{FF2B5EF4-FFF2-40B4-BE49-F238E27FC236}">
                <a16:creationId xmlns:a16="http://schemas.microsoft.com/office/drawing/2014/main" id="{17A5A22F-605C-4D4C-9D22-05F59B022B98}"/>
              </a:ext>
            </a:extLst>
          </p:cNvPr>
          <p:cNvSpPr txBox="1"/>
          <p:nvPr/>
        </p:nvSpPr>
        <p:spPr>
          <a:xfrm>
            <a:off x="5114260" y="2299669"/>
            <a:ext cx="2286000" cy="400110"/>
          </a:xfrm>
          <a:prstGeom prst="rect">
            <a:avLst/>
          </a:prstGeom>
          <a:noFill/>
        </p:spPr>
        <p:txBody>
          <a:bodyPr wrap="square" rtlCol="0">
            <a:spAutoFit/>
          </a:bodyPr>
          <a:lstStyle/>
          <a:p>
            <a:r>
              <a:rPr lang="en-US" sz="2000" dirty="0"/>
              <a:t>No, not that Atom…</a:t>
            </a:r>
            <a:endParaRPr lang="en-AU" sz="2000" dirty="0"/>
          </a:p>
        </p:txBody>
      </p:sp>
      <p:sp>
        <p:nvSpPr>
          <p:cNvPr id="9" name="TextBox 8">
            <a:extLst>
              <a:ext uri="{FF2B5EF4-FFF2-40B4-BE49-F238E27FC236}">
                <a16:creationId xmlns:a16="http://schemas.microsoft.com/office/drawing/2014/main" id="{B842DDE0-F30F-4B73-B327-8C9F3F27EC7B}"/>
              </a:ext>
            </a:extLst>
          </p:cNvPr>
          <p:cNvSpPr txBox="1"/>
          <p:nvPr/>
        </p:nvSpPr>
        <p:spPr>
          <a:xfrm>
            <a:off x="10252066" y="4397091"/>
            <a:ext cx="2424223" cy="276999"/>
          </a:xfrm>
          <a:prstGeom prst="rect">
            <a:avLst/>
          </a:prstGeom>
          <a:noFill/>
        </p:spPr>
        <p:txBody>
          <a:bodyPr wrap="square" rtlCol="0">
            <a:spAutoFit/>
          </a:bodyPr>
          <a:lstStyle/>
          <a:p>
            <a:r>
              <a:rPr lang="en-US" sz="1200" dirty="0"/>
              <a:t>DC comics, Ray Palmer</a:t>
            </a:r>
            <a:endParaRPr lang="en-AU" sz="1200" dirty="0"/>
          </a:p>
        </p:txBody>
      </p:sp>
    </p:spTree>
    <p:extLst>
      <p:ext uri="{BB962C8B-B14F-4D97-AF65-F5344CB8AC3E}">
        <p14:creationId xmlns:p14="http://schemas.microsoft.com/office/powerpoint/2010/main" val="269314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555A0-59C2-4727-BCDB-FE08EFFC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4" name="Oval 3">
            <a:extLst>
              <a:ext uri="{FF2B5EF4-FFF2-40B4-BE49-F238E27FC236}">
                <a16:creationId xmlns:a16="http://schemas.microsoft.com/office/drawing/2014/main" id="{B8DE5E5B-9E30-48B1-9B2C-8185F9C48D16}"/>
              </a:ext>
            </a:extLst>
          </p:cNvPr>
          <p:cNvSpPr/>
          <p:nvPr/>
        </p:nvSpPr>
        <p:spPr>
          <a:xfrm>
            <a:off x="765544" y="1965320"/>
            <a:ext cx="10465981" cy="313830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8D962C59-8CBC-4D87-A95B-8EB5B2402DE7}"/>
              </a:ext>
            </a:extLst>
          </p:cNvPr>
          <p:cNvSpPr txBox="1"/>
          <p:nvPr/>
        </p:nvSpPr>
        <p:spPr>
          <a:xfrm>
            <a:off x="1488372" y="2967335"/>
            <a:ext cx="10313581" cy="923330"/>
          </a:xfrm>
          <a:prstGeom prst="rect">
            <a:avLst/>
          </a:prstGeom>
          <a:noFill/>
        </p:spPr>
        <p:txBody>
          <a:bodyPr wrap="square" rtlCol="0">
            <a:spAutoFit/>
          </a:bodyPr>
          <a:lstStyle/>
          <a:p>
            <a:r>
              <a:rPr lang="en-US" sz="5400" dirty="0"/>
              <a:t>Draw your perception of an atom</a:t>
            </a:r>
            <a:endParaRPr lang="en-AU" sz="5400" dirty="0"/>
          </a:p>
        </p:txBody>
      </p:sp>
      <p:sp>
        <p:nvSpPr>
          <p:cNvPr id="5" name="TextBox 4">
            <a:extLst>
              <a:ext uri="{FF2B5EF4-FFF2-40B4-BE49-F238E27FC236}">
                <a16:creationId xmlns:a16="http://schemas.microsoft.com/office/drawing/2014/main" id="{F0C86B3B-0EE2-44AF-9372-19ACE3F51222}"/>
              </a:ext>
            </a:extLst>
          </p:cNvPr>
          <p:cNvSpPr txBox="1"/>
          <p:nvPr/>
        </p:nvSpPr>
        <p:spPr>
          <a:xfrm>
            <a:off x="3992339" y="771815"/>
            <a:ext cx="5305646" cy="461665"/>
          </a:xfrm>
          <a:prstGeom prst="rect">
            <a:avLst/>
          </a:prstGeom>
          <a:noFill/>
        </p:spPr>
        <p:txBody>
          <a:bodyPr wrap="square" rtlCol="0">
            <a:spAutoFit/>
          </a:bodyPr>
          <a:lstStyle/>
          <a:p>
            <a:r>
              <a:rPr lang="en-US" sz="2400" dirty="0"/>
              <a:t>Activity 2. </a:t>
            </a:r>
            <a:r>
              <a:rPr lang="en-US" sz="2400" dirty="0">
                <a:hlinkClick r:id="rId4"/>
              </a:rPr>
              <a:t>Draw an atom </a:t>
            </a:r>
            <a:endParaRPr lang="en-AU" sz="2400" dirty="0"/>
          </a:p>
        </p:txBody>
      </p:sp>
    </p:spTree>
    <p:extLst>
      <p:ext uri="{BB962C8B-B14F-4D97-AF65-F5344CB8AC3E}">
        <p14:creationId xmlns:p14="http://schemas.microsoft.com/office/powerpoint/2010/main" val="347170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555A0-59C2-4727-BCDB-FE08EFFC1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
        <p:nvSpPr>
          <p:cNvPr id="3" name="Rectangle 2">
            <a:extLst>
              <a:ext uri="{FF2B5EF4-FFF2-40B4-BE49-F238E27FC236}">
                <a16:creationId xmlns:a16="http://schemas.microsoft.com/office/drawing/2014/main" id="{39007D6C-E647-43BB-92A2-E22E6E93A838}"/>
              </a:ext>
            </a:extLst>
          </p:cNvPr>
          <p:cNvSpPr/>
          <p:nvPr/>
        </p:nvSpPr>
        <p:spPr>
          <a:xfrm>
            <a:off x="2495107" y="259692"/>
            <a:ext cx="7201785" cy="1041247"/>
          </a:xfrm>
          <a:prstGeom prst="rect">
            <a:avLst/>
          </a:prstGeom>
        </p:spPr>
        <p:txBody>
          <a:bodyPr wrap="square">
            <a:spAutoFit/>
          </a:bodyPr>
          <a:lstStyle/>
          <a:p>
            <a:pPr lvl="0">
              <a:lnSpc>
                <a:spcPct val="115000"/>
              </a:lnSpc>
              <a:spcBef>
                <a:spcPts val="200"/>
              </a:spcBef>
              <a:spcAft>
                <a:spcPts val="400"/>
              </a:spcAft>
            </a:pPr>
            <a:r>
              <a:rPr lang="en-US" sz="2800" b="1" dirty="0">
                <a:solidFill>
                  <a:schemeClr val="dk2"/>
                </a:solidFill>
                <a:latin typeface="Roboto"/>
                <a:ea typeface="Roboto"/>
                <a:cs typeface="Roboto"/>
                <a:sym typeface="Roboto"/>
              </a:rPr>
              <a:t>THE ATOM has 3 core components: proton, neutron and electron</a:t>
            </a:r>
            <a:endParaRPr lang="en-US" sz="2800"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63163B71-9907-44A6-9F09-9B65650813E5}"/>
              </a:ext>
            </a:extLst>
          </p:cNvPr>
          <p:cNvSpPr/>
          <p:nvPr/>
        </p:nvSpPr>
        <p:spPr>
          <a:xfrm>
            <a:off x="1246606" y="1789221"/>
            <a:ext cx="6096000" cy="702372"/>
          </a:xfrm>
          <a:prstGeom prst="rect">
            <a:avLst/>
          </a:prstGeom>
        </p:spPr>
        <p:txBody>
          <a:bodyPr>
            <a:spAutoFit/>
          </a:bodyPr>
          <a:lstStyle/>
          <a:p>
            <a:pPr lvl="0">
              <a:lnSpc>
                <a:spcPct val="115000"/>
              </a:lnSpc>
            </a:pPr>
            <a:r>
              <a:rPr lang="en-US" dirty="0">
                <a:solidFill>
                  <a:schemeClr val="dk2"/>
                </a:solidFill>
                <a:latin typeface="Roboto"/>
                <a:ea typeface="Roboto"/>
                <a:cs typeface="Roboto"/>
                <a:sym typeface="Roboto"/>
              </a:rPr>
              <a:t>The </a:t>
            </a:r>
            <a:r>
              <a:rPr lang="en-US" b="1" dirty="0">
                <a:solidFill>
                  <a:schemeClr val="dk2"/>
                </a:solidFill>
                <a:latin typeface="Roboto"/>
                <a:ea typeface="Roboto"/>
                <a:cs typeface="Roboto"/>
                <a:sym typeface="Roboto"/>
              </a:rPr>
              <a:t>core (nucleus) </a:t>
            </a:r>
            <a:r>
              <a:rPr lang="en-US" dirty="0">
                <a:solidFill>
                  <a:schemeClr val="dk2"/>
                </a:solidFill>
                <a:latin typeface="Roboto"/>
                <a:ea typeface="Roboto"/>
                <a:cs typeface="Roboto"/>
                <a:sym typeface="Roboto"/>
              </a:rPr>
              <a:t>is</a:t>
            </a:r>
            <a:r>
              <a:rPr lang="en-US" b="1" dirty="0">
                <a:solidFill>
                  <a:schemeClr val="dk2"/>
                </a:solidFill>
                <a:latin typeface="Roboto"/>
                <a:ea typeface="Roboto"/>
                <a:cs typeface="Roboto"/>
                <a:sym typeface="Roboto"/>
              </a:rPr>
              <a:t> </a:t>
            </a:r>
            <a:r>
              <a:rPr lang="en-US" dirty="0">
                <a:solidFill>
                  <a:schemeClr val="dk2"/>
                </a:solidFill>
                <a:latin typeface="Roboto"/>
                <a:ea typeface="Roboto"/>
                <a:cs typeface="Roboto"/>
                <a:sym typeface="Roboto"/>
              </a:rPr>
              <a:t>made up of </a:t>
            </a:r>
            <a:r>
              <a:rPr lang="en-US" b="1" dirty="0">
                <a:solidFill>
                  <a:schemeClr val="dk2"/>
                </a:solidFill>
                <a:latin typeface="Roboto"/>
                <a:ea typeface="Roboto"/>
                <a:cs typeface="Roboto"/>
                <a:sym typeface="Roboto"/>
              </a:rPr>
              <a:t>protons </a:t>
            </a:r>
            <a:r>
              <a:rPr lang="en-US" dirty="0">
                <a:solidFill>
                  <a:schemeClr val="dk2"/>
                </a:solidFill>
                <a:latin typeface="Roboto"/>
                <a:ea typeface="Roboto"/>
                <a:cs typeface="Roboto"/>
                <a:sym typeface="Roboto"/>
              </a:rPr>
              <a:t>and </a:t>
            </a:r>
            <a:r>
              <a:rPr lang="en-US" b="1" dirty="0">
                <a:solidFill>
                  <a:schemeClr val="dk2"/>
                </a:solidFill>
                <a:latin typeface="Roboto"/>
                <a:ea typeface="Roboto"/>
                <a:cs typeface="Roboto"/>
                <a:sym typeface="Roboto"/>
              </a:rPr>
              <a:t>neutrons. </a:t>
            </a:r>
          </a:p>
        </p:txBody>
      </p:sp>
      <p:sp>
        <p:nvSpPr>
          <p:cNvPr id="5" name="Rectangle 4">
            <a:extLst>
              <a:ext uri="{FF2B5EF4-FFF2-40B4-BE49-F238E27FC236}">
                <a16:creationId xmlns:a16="http://schemas.microsoft.com/office/drawing/2014/main" id="{FC8110C0-9641-4B71-A3B2-8E13F05AF454}"/>
              </a:ext>
            </a:extLst>
          </p:cNvPr>
          <p:cNvSpPr/>
          <p:nvPr/>
        </p:nvSpPr>
        <p:spPr>
          <a:xfrm>
            <a:off x="2048540" y="2889158"/>
            <a:ext cx="5942652" cy="390363"/>
          </a:xfrm>
          <a:prstGeom prst="rect">
            <a:avLst/>
          </a:prstGeom>
        </p:spPr>
        <p:txBody>
          <a:bodyPr wrap="none">
            <a:spAutoFit/>
          </a:bodyPr>
          <a:lstStyle/>
          <a:p>
            <a:pPr lvl="0">
              <a:lnSpc>
                <a:spcPct val="115000"/>
              </a:lnSpc>
            </a:pPr>
            <a:r>
              <a:rPr lang="en-US" b="1" dirty="0">
                <a:solidFill>
                  <a:schemeClr val="dk2"/>
                </a:solidFill>
                <a:latin typeface="Roboto"/>
                <a:ea typeface="Roboto"/>
                <a:cs typeface="Roboto"/>
                <a:sym typeface="Roboto"/>
              </a:rPr>
              <a:t>Protons</a:t>
            </a:r>
            <a:r>
              <a:rPr lang="en-US" dirty="0">
                <a:solidFill>
                  <a:schemeClr val="dk2"/>
                </a:solidFill>
                <a:latin typeface="Roboto"/>
                <a:ea typeface="Roboto"/>
                <a:cs typeface="Roboto"/>
                <a:sym typeface="Roboto"/>
              </a:rPr>
              <a:t> carry a </a:t>
            </a:r>
            <a:r>
              <a:rPr lang="en-US" b="1" dirty="0">
                <a:solidFill>
                  <a:schemeClr val="dk2"/>
                </a:solidFill>
                <a:latin typeface="Roboto"/>
                <a:ea typeface="Roboto"/>
                <a:cs typeface="Roboto"/>
                <a:sym typeface="Roboto"/>
              </a:rPr>
              <a:t>charge, </a:t>
            </a:r>
            <a:r>
              <a:rPr lang="en-US" dirty="0">
                <a:solidFill>
                  <a:schemeClr val="dk2"/>
                </a:solidFill>
                <a:latin typeface="Roboto"/>
                <a:ea typeface="Roboto"/>
                <a:cs typeface="Roboto"/>
                <a:sym typeface="Roboto"/>
              </a:rPr>
              <a:t>the </a:t>
            </a:r>
            <a:r>
              <a:rPr lang="en-US" b="1" dirty="0">
                <a:solidFill>
                  <a:schemeClr val="dk2"/>
                </a:solidFill>
                <a:latin typeface="Roboto"/>
                <a:ea typeface="Roboto"/>
                <a:cs typeface="Roboto"/>
                <a:sym typeface="Roboto"/>
              </a:rPr>
              <a:t>neutrons</a:t>
            </a:r>
            <a:r>
              <a:rPr lang="en-US" dirty="0">
                <a:solidFill>
                  <a:schemeClr val="dk2"/>
                </a:solidFill>
                <a:latin typeface="Roboto"/>
                <a:ea typeface="Roboto"/>
                <a:cs typeface="Roboto"/>
                <a:sym typeface="Roboto"/>
              </a:rPr>
              <a:t> have </a:t>
            </a:r>
            <a:r>
              <a:rPr lang="en-US" b="1" dirty="0">
                <a:solidFill>
                  <a:schemeClr val="dk2"/>
                </a:solidFill>
                <a:latin typeface="Roboto"/>
                <a:ea typeface="Roboto"/>
                <a:cs typeface="Roboto"/>
                <a:sym typeface="Roboto"/>
              </a:rPr>
              <a:t>no charge</a:t>
            </a:r>
            <a:r>
              <a:rPr lang="en-US" dirty="0">
                <a:solidFill>
                  <a:schemeClr val="dk2"/>
                </a:solidFill>
                <a:latin typeface="Roboto"/>
                <a:ea typeface="Roboto"/>
                <a:cs typeface="Roboto"/>
                <a:sym typeface="Roboto"/>
              </a:rPr>
              <a:t> </a:t>
            </a:r>
            <a:endParaRPr lang="en-US" sz="2000" dirty="0"/>
          </a:p>
        </p:txBody>
      </p:sp>
      <p:sp>
        <p:nvSpPr>
          <p:cNvPr id="6" name="Rectangle 5">
            <a:extLst>
              <a:ext uri="{FF2B5EF4-FFF2-40B4-BE49-F238E27FC236}">
                <a16:creationId xmlns:a16="http://schemas.microsoft.com/office/drawing/2014/main" id="{A31A9EF9-73CE-4F42-A64D-D2BE4BEA1A89}"/>
              </a:ext>
            </a:extLst>
          </p:cNvPr>
          <p:cNvSpPr/>
          <p:nvPr/>
        </p:nvSpPr>
        <p:spPr>
          <a:xfrm>
            <a:off x="2941675" y="3629864"/>
            <a:ext cx="3583032" cy="390363"/>
          </a:xfrm>
          <a:prstGeom prst="rect">
            <a:avLst/>
          </a:prstGeom>
        </p:spPr>
        <p:txBody>
          <a:bodyPr wrap="none">
            <a:spAutoFit/>
          </a:bodyPr>
          <a:lstStyle/>
          <a:p>
            <a:pPr lvl="0">
              <a:lnSpc>
                <a:spcPct val="115000"/>
              </a:lnSpc>
            </a:pPr>
            <a:r>
              <a:rPr lang="en-AU" b="1" dirty="0">
                <a:solidFill>
                  <a:schemeClr val="dk2"/>
                </a:solidFill>
                <a:latin typeface="Roboto"/>
                <a:ea typeface="Roboto"/>
                <a:cs typeface="Roboto"/>
                <a:sym typeface="Roboto"/>
              </a:rPr>
              <a:t>Electrons </a:t>
            </a:r>
            <a:r>
              <a:rPr lang="en-AU" dirty="0">
                <a:solidFill>
                  <a:schemeClr val="dk2"/>
                </a:solidFill>
                <a:latin typeface="Roboto"/>
                <a:ea typeface="Roboto"/>
                <a:cs typeface="Roboto"/>
                <a:sym typeface="Roboto"/>
              </a:rPr>
              <a:t>surround</a:t>
            </a:r>
            <a:r>
              <a:rPr lang="en-AU" b="1" dirty="0">
                <a:solidFill>
                  <a:schemeClr val="dk2"/>
                </a:solidFill>
                <a:latin typeface="Roboto"/>
                <a:ea typeface="Roboto"/>
                <a:cs typeface="Roboto"/>
                <a:sym typeface="Roboto"/>
              </a:rPr>
              <a:t> </a:t>
            </a:r>
            <a:r>
              <a:rPr lang="en-AU" dirty="0">
                <a:solidFill>
                  <a:schemeClr val="dk2"/>
                </a:solidFill>
                <a:latin typeface="Roboto"/>
                <a:ea typeface="Roboto"/>
                <a:cs typeface="Roboto"/>
                <a:sym typeface="Roboto"/>
              </a:rPr>
              <a:t>the nucleus. </a:t>
            </a:r>
            <a:endParaRPr lang="en-AU" dirty="0"/>
          </a:p>
        </p:txBody>
      </p:sp>
      <p:sp>
        <p:nvSpPr>
          <p:cNvPr id="7" name="Rectangle 6">
            <a:extLst>
              <a:ext uri="{FF2B5EF4-FFF2-40B4-BE49-F238E27FC236}">
                <a16:creationId xmlns:a16="http://schemas.microsoft.com/office/drawing/2014/main" id="{CC613589-9E9A-47C5-9086-9096347C5795}"/>
              </a:ext>
            </a:extLst>
          </p:cNvPr>
          <p:cNvSpPr/>
          <p:nvPr/>
        </p:nvSpPr>
        <p:spPr>
          <a:xfrm>
            <a:off x="3213629" y="4431689"/>
            <a:ext cx="6096000" cy="702372"/>
          </a:xfrm>
          <a:prstGeom prst="rect">
            <a:avLst/>
          </a:prstGeom>
        </p:spPr>
        <p:txBody>
          <a:bodyPr>
            <a:spAutoFit/>
          </a:bodyPr>
          <a:lstStyle/>
          <a:p>
            <a:pPr lvl="0">
              <a:lnSpc>
                <a:spcPct val="115000"/>
              </a:lnSpc>
            </a:pPr>
            <a:r>
              <a:rPr lang="en-US" b="1" dirty="0">
                <a:solidFill>
                  <a:schemeClr val="dk2"/>
                </a:solidFill>
                <a:latin typeface="Roboto"/>
                <a:ea typeface="Roboto"/>
                <a:cs typeface="Roboto"/>
                <a:sym typeface="Roboto"/>
              </a:rPr>
              <a:t>Electrons</a:t>
            </a:r>
            <a:r>
              <a:rPr lang="en-US" dirty="0">
                <a:solidFill>
                  <a:schemeClr val="dk2"/>
                </a:solidFill>
                <a:latin typeface="Roboto"/>
                <a:ea typeface="Roboto"/>
                <a:cs typeface="Roboto"/>
                <a:sym typeface="Roboto"/>
              </a:rPr>
              <a:t> have a charge that is </a:t>
            </a:r>
            <a:r>
              <a:rPr lang="en-US" b="1" dirty="0">
                <a:solidFill>
                  <a:schemeClr val="dk2"/>
                </a:solidFill>
                <a:latin typeface="Roboto"/>
                <a:ea typeface="Roboto"/>
                <a:cs typeface="Roboto"/>
                <a:sym typeface="Roboto"/>
              </a:rPr>
              <a:t>opposite </a:t>
            </a:r>
            <a:r>
              <a:rPr lang="en-US" dirty="0">
                <a:solidFill>
                  <a:schemeClr val="dk2"/>
                </a:solidFill>
                <a:latin typeface="Roboto"/>
                <a:ea typeface="Roboto"/>
                <a:cs typeface="Roboto"/>
                <a:sym typeface="Roboto"/>
              </a:rPr>
              <a:t>to the charge on the </a:t>
            </a:r>
            <a:r>
              <a:rPr lang="en-US" b="1" dirty="0">
                <a:solidFill>
                  <a:schemeClr val="dk2"/>
                </a:solidFill>
                <a:latin typeface="Roboto"/>
                <a:ea typeface="Roboto"/>
                <a:cs typeface="Roboto"/>
                <a:sym typeface="Roboto"/>
              </a:rPr>
              <a:t>proton</a:t>
            </a:r>
            <a:r>
              <a:rPr lang="en-US" dirty="0">
                <a:solidFill>
                  <a:schemeClr val="dk2"/>
                </a:solidFill>
                <a:latin typeface="Roboto"/>
                <a:ea typeface="Roboto"/>
                <a:cs typeface="Roboto"/>
                <a:sym typeface="Roboto"/>
              </a:rPr>
              <a:t>. </a:t>
            </a:r>
          </a:p>
        </p:txBody>
      </p:sp>
      <p:sp>
        <p:nvSpPr>
          <p:cNvPr id="8" name="Rectangle 7">
            <a:extLst>
              <a:ext uri="{FF2B5EF4-FFF2-40B4-BE49-F238E27FC236}">
                <a16:creationId xmlns:a16="http://schemas.microsoft.com/office/drawing/2014/main" id="{B9E5D0F2-7E04-46C4-9ED0-9A2CC5422DC8}"/>
              </a:ext>
            </a:extLst>
          </p:cNvPr>
          <p:cNvSpPr/>
          <p:nvPr/>
        </p:nvSpPr>
        <p:spPr>
          <a:xfrm>
            <a:off x="3973032" y="5375622"/>
            <a:ext cx="6096000" cy="1339469"/>
          </a:xfrm>
          <a:prstGeom prst="rect">
            <a:avLst/>
          </a:prstGeom>
          <a:ln w="12700">
            <a:solidFill>
              <a:schemeClr val="tx1"/>
            </a:solidFill>
          </a:ln>
        </p:spPr>
        <p:txBody>
          <a:bodyPr>
            <a:spAutoFit/>
          </a:bodyPr>
          <a:lstStyle/>
          <a:p>
            <a:pPr>
              <a:lnSpc>
                <a:spcPct val="115000"/>
              </a:lnSpc>
            </a:pPr>
            <a:r>
              <a:rPr lang="en-US" dirty="0">
                <a:solidFill>
                  <a:schemeClr val="dk2"/>
                </a:solidFill>
                <a:latin typeface="Roboto"/>
                <a:ea typeface="Roboto"/>
                <a:cs typeface="Roboto"/>
                <a:sym typeface="Roboto"/>
              </a:rPr>
              <a:t>The number of protons an atom has will determine what element it is. </a:t>
            </a:r>
            <a:r>
              <a:rPr lang="en-US" dirty="0" err="1">
                <a:solidFill>
                  <a:schemeClr val="dk2"/>
                </a:solidFill>
                <a:latin typeface="Roboto"/>
                <a:ea typeface="Roboto"/>
                <a:cs typeface="Roboto"/>
                <a:sym typeface="Roboto"/>
              </a:rPr>
              <a:t>eg</a:t>
            </a:r>
            <a:r>
              <a:rPr lang="en-US" dirty="0">
                <a:solidFill>
                  <a:schemeClr val="dk2"/>
                </a:solidFill>
                <a:latin typeface="Roboto"/>
                <a:ea typeface="Roboto"/>
                <a:cs typeface="Roboto"/>
                <a:sym typeface="Roboto"/>
              </a:rPr>
              <a:t>: </a:t>
            </a:r>
            <a:r>
              <a:rPr lang="en-US" b="1" dirty="0">
                <a:solidFill>
                  <a:schemeClr val="dk2"/>
                </a:solidFill>
                <a:latin typeface="Roboto"/>
                <a:ea typeface="Roboto"/>
                <a:cs typeface="Roboto"/>
                <a:sym typeface="Roboto"/>
              </a:rPr>
              <a:t>Hydrogen </a:t>
            </a:r>
            <a:r>
              <a:rPr lang="en-US" dirty="0">
                <a:solidFill>
                  <a:schemeClr val="dk2"/>
                </a:solidFill>
                <a:latin typeface="Roboto"/>
                <a:ea typeface="Roboto"/>
                <a:cs typeface="Roboto"/>
                <a:sym typeface="Roboto"/>
              </a:rPr>
              <a:t>has </a:t>
            </a:r>
            <a:r>
              <a:rPr lang="en-US" b="1" dirty="0">
                <a:solidFill>
                  <a:schemeClr val="dk2"/>
                </a:solidFill>
                <a:latin typeface="Roboto"/>
                <a:ea typeface="Roboto"/>
                <a:cs typeface="Roboto"/>
                <a:sym typeface="Roboto"/>
              </a:rPr>
              <a:t>1</a:t>
            </a:r>
            <a:r>
              <a:rPr lang="en-US" dirty="0">
                <a:solidFill>
                  <a:schemeClr val="dk2"/>
                </a:solidFill>
                <a:latin typeface="Roboto"/>
                <a:ea typeface="Roboto"/>
                <a:cs typeface="Roboto"/>
                <a:sym typeface="Roboto"/>
              </a:rPr>
              <a:t> proton, </a:t>
            </a:r>
            <a:r>
              <a:rPr lang="en-US" b="1" dirty="0">
                <a:solidFill>
                  <a:schemeClr val="dk2"/>
                </a:solidFill>
                <a:latin typeface="Roboto"/>
                <a:ea typeface="Roboto"/>
                <a:cs typeface="Roboto"/>
                <a:sym typeface="Roboto"/>
              </a:rPr>
              <a:t>Helium</a:t>
            </a:r>
            <a:r>
              <a:rPr lang="en-US" dirty="0">
                <a:solidFill>
                  <a:schemeClr val="dk2"/>
                </a:solidFill>
                <a:latin typeface="Roboto"/>
                <a:ea typeface="Roboto"/>
                <a:cs typeface="Roboto"/>
                <a:sym typeface="Roboto"/>
              </a:rPr>
              <a:t> has </a:t>
            </a:r>
            <a:r>
              <a:rPr lang="en-US" b="1" dirty="0">
                <a:solidFill>
                  <a:schemeClr val="dk2"/>
                </a:solidFill>
                <a:latin typeface="Roboto"/>
                <a:ea typeface="Roboto"/>
                <a:cs typeface="Roboto"/>
                <a:sym typeface="Roboto"/>
              </a:rPr>
              <a:t>2</a:t>
            </a:r>
            <a:r>
              <a:rPr lang="en-US" dirty="0">
                <a:solidFill>
                  <a:schemeClr val="dk2"/>
                </a:solidFill>
                <a:latin typeface="Roboto"/>
                <a:ea typeface="Roboto"/>
                <a:cs typeface="Roboto"/>
                <a:sym typeface="Roboto"/>
              </a:rPr>
              <a:t>, </a:t>
            </a:r>
            <a:r>
              <a:rPr lang="en-US" b="1" dirty="0">
                <a:solidFill>
                  <a:schemeClr val="dk2"/>
                </a:solidFill>
                <a:latin typeface="Roboto"/>
                <a:ea typeface="Roboto"/>
                <a:cs typeface="Roboto"/>
                <a:sym typeface="Roboto"/>
              </a:rPr>
              <a:t>Lithium</a:t>
            </a:r>
            <a:r>
              <a:rPr lang="en-US" dirty="0">
                <a:solidFill>
                  <a:schemeClr val="dk2"/>
                </a:solidFill>
                <a:latin typeface="Roboto"/>
                <a:ea typeface="Roboto"/>
                <a:cs typeface="Roboto"/>
                <a:sym typeface="Roboto"/>
              </a:rPr>
              <a:t> has </a:t>
            </a:r>
            <a:r>
              <a:rPr lang="en-US" b="1" dirty="0">
                <a:solidFill>
                  <a:schemeClr val="dk2"/>
                </a:solidFill>
                <a:latin typeface="Roboto"/>
                <a:ea typeface="Roboto"/>
                <a:cs typeface="Roboto"/>
                <a:sym typeface="Roboto"/>
              </a:rPr>
              <a:t>3</a:t>
            </a:r>
            <a:r>
              <a:rPr lang="en-US" dirty="0">
                <a:solidFill>
                  <a:schemeClr val="dk2"/>
                </a:solidFill>
                <a:latin typeface="Roboto"/>
                <a:ea typeface="Roboto"/>
                <a:cs typeface="Roboto"/>
                <a:sym typeface="Roboto"/>
              </a:rPr>
              <a:t>…and so on. </a:t>
            </a:r>
            <a:endParaRPr lang="en-US" dirty="0"/>
          </a:p>
          <a:p>
            <a:pPr lvl="0">
              <a:lnSpc>
                <a:spcPct val="115000"/>
              </a:lnSpc>
            </a:pPr>
            <a:endParaRPr lang="en-US" dirty="0">
              <a:solidFill>
                <a:schemeClr val="dk2"/>
              </a:solidFill>
              <a:latin typeface="Roboto"/>
              <a:ea typeface="Roboto"/>
              <a:cs typeface="Roboto"/>
              <a:sym typeface="Roboto"/>
            </a:endParaRPr>
          </a:p>
        </p:txBody>
      </p:sp>
      <p:sp>
        <p:nvSpPr>
          <p:cNvPr id="9" name="Oval 8">
            <a:extLst>
              <a:ext uri="{FF2B5EF4-FFF2-40B4-BE49-F238E27FC236}">
                <a16:creationId xmlns:a16="http://schemas.microsoft.com/office/drawing/2014/main" id="{AE7CD01E-A092-4C88-A1B7-9AC0574A31D0}"/>
              </a:ext>
            </a:extLst>
          </p:cNvPr>
          <p:cNvSpPr/>
          <p:nvPr/>
        </p:nvSpPr>
        <p:spPr>
          <a:xfrm>
            <a:off x="489098" y="1913860"/>
            <a:ext cx="489097" cy="457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D4B3DE66-BB41-4549-8E83-82822727B739}"/>
              </a:ext>
            </a:extLst>
          </p:cNvPr>
          <p:cNvSpPr/>
          <p:nvPr/>
        </p:nvSpPr>
        <p:spPr>
          <a:xfrm>
            <a:off x="1130595" y="2855739"/>
            <a:ext cx="489097" cy="457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92CE9F0D-42B2-4498-ACAD-71CF609DF119}"/>
              </a:ext>
            </a:extLst>
          </p:cNvPr>
          <p:cNvSpPr/>
          <p:nvPr/>
        </p:nvSpPr>
        <p:spPr>
          <a:xfrm>
            <a:off x="1803991" y="3578480"/>
            <a:ext cx="489097" cy="457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D2C224C3-C797-461D-A86A-13544731D18D}"/>
              </a:ext>
            </a:extLst>
          </p:cNvPr>
          <p:cNvSpPr/>
          <p:nvPr/>
        </p:nvSpPr>
        <p:spPr>
          <a:xfrm>
            <a:off x="2497705" y="4508509"/>
            <a:ext cx="489097" cy="457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809A1851-1EA8-416B-9AEE-E6EF8F04F654}"/>
              </a:ext>
            </a:extLst>
          </p:cNvPr>
          <p:cNvSpPr/>
          <p:nvPr/>
        </p:nvSpPr>
        <p:spPr>
          <a:xfrm>
            <a:off x="3213629" y="5498208"/>
            <a:ext cx="489097" cy="457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3205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njamin Franklin - Wikipedia">
            <a:extLst>
              <a:ext uri="{FF2B5EF4-FFF2-40B4-BE49-F238E27FC236}">
                <a16:creationId xmlns:a16="http://schemas.microsoft.com/office/drawing/2014/main" id="{26C2508D-2B0C-4731-8483-795CD81FF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008" y="1947333"/>
            <a:ext cx="3845984" cy="4698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CC8EDB-FD3E-4547-A02F-217F77A81651}"/>
              </a:ext>
            </a:extLst>
          </p:cNvPr>
          <p:cNvSpPr txBox="1"/>
          <p:nvPr/>
        </p:nvSpPr>
        <p:spPr>
          <a:xfrm>
            <a:off x="1227667" y="254000"/>
            <a:ext cx="9042400" cy="1077218"/>
          </a:xfrm>
          <a:prstGeom prst="rect">
            <a:avLst/>
          </a:prstGeom>
          <a:noFill/>
        </p:spPr>
        <p:txBody>
          <a:bodyPr wrap="square" rtlCol="0">
            <a:spAutoFit/>
          </a:bodyPr>
          <a:lstStyle/>
          <a:p>
            <a:r>
              <a:rPr lang="en-US" sz="3200" dirty="0"/>
              <a:t>Benjamin Franklin in 1748 suggested there were two types of charge that were opposites.</a:t>
            </a:r>
            <a:endParaRPr lang="en-AU" sz="3200" dirty="0"/>
          </a:p>
        </p:txBody>
      </p:sp>
      <p:pic>
        <p:nvPicPr>
          <p:cNvPr id="4" name="Picture 3">
            <a:extLst>
              <a:ext uri="{FF2B5EF4-FFF2-40B4-BE49-F238E27FC236}">
                <a16:creationId xmlns:a16="http://schemas.microsoft.com/office/drawing/2014/main" id="{DF964FD2-2125-4E8D-B140-E50494F98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78" y="6154309"/>
            <a:ext cx="433468" cy="496957"/>
          </a:xfrm>
          <a:prstGeom prst="rect">
            <a:avLst/>
          </a:prstGeom>
        </p:spPr>
      </p:pic>
    </p:spTree>
    <p:extLst>
      <p:ext uri="{BB962C8B-B14F-4D97-AF65-F5344CB8AC3E}">
        <p14:creationId xmlns:p14="http://schemas.microsoft.com/office/powerpoint/2010/main" val="1128751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Slide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TotalTime>
  <Words>3705</Words>
  <Application>Microsoft Office PowerPoint</Application>
  <PresentationFormat>Widescreen</PresentationFormat>
  <Paragraphs>216</Paragraphs>
  <Slides>34</Slides>
  <Notes>33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Calibri</vt:lpstr>
      <vt:lpstr>Calibri Light</vt:lpstr>
      <vt:lpstr>Candara</vt:lpstr>
      <vt:lpstr>Helvetica Neue</vt:lpstr>
      <vt:lpstr>Roboto</vt:lpstr>
      <vt:lpstr>Times</vt:lpstr>
      <vt:lpstr>Twentieth Century</vt:lpstr>
      <vt:lpstr>Office Theme</vt:lpstr>
      <vt:lpstr>End Slide_1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FLEET has made transparent,  energy efficient circuits</vt:lpstr>
      <vt:lpstr>PowerPoint Presentation</vt:lpstr>
      <vt:lpstr>PowerPoint Presentation</vt:lpstr>
      <vt:lpstr>PowerPoint Presentation</vt:lpstr>
      <vt:lpstr>PowerPoint Presentation</vt:lpstr>
      <vt:lpstr>PowerPoint Presentation</vt:lpstr>
      <vt:lpstr>https://phet.colorado.edu/sims/html/circuit-construction-kit-dc/latest/circuit-construction-kit-dc_en.html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Major</dc:creator>
  <cp:lastModifiedBy>Jason Major</cp:lastModifiedBy>
  <cp:revision>49</cp:revision>
  <dcterms:created xsi:type="dcterms:W3CDTF">2022-01-19T21:56:33Z</dcterms:created>
  <dcterms:modified xsi:type="dcterms:W3CDTF">2024-02-04T23:25:04Z</dcterms:modified>
</cp:coreProperties>
</file>