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2" r:id="rId2"/>
    <p:sldId id="324" r:id="rId3"/>
    <p:sldId id="417" r:id="rId4"/>
    <p:sldId id="409" r:id="rId5"/>
    <p:sldId id="410" r:id="rId6"/>
    <p:sldId id="411" r:id="rId7"/>
    <p:sldId id="281" r:id="rId8"/>
    <p:sldId id="282" r:id="rId9"/>
    <p:sldId id="400" r:id="rId10"/>
    <p:sldId id="399" r:id="rId11"/>
    <p:sldId id="398" r:id="rId12"/>
    <p:sldId id="401" r:id="rId13"/>
    <p:sldId id="407" r:id="rId14"/>
    <p:sldId id="425" r:id="rId15"/>
    <p:sldId id="402" r:id="rId16"/>
    <p:sldId id="403" r:id="rId17"/>
    <p:sldId id="408" r:id="rId18"/>
    <p:sldId id="404" r:id="rId19"/>
    <p:sldId id="405" r:id="rId20"/>
    <p:sldId id="406" r:id="rId21"/>
    <p:sldId id="412" r:id="rId22"/>
    <p:sldId id="418" r:id="rId23"/>
    <p:sldId id="258" r:id="rId24"/>
    <p:sldId id="259" r:id="rId25"/>
    <p:sldId id="257" r:id="rId26"/>
    <p:sldId id="415" r:id="rId27"/>
    <p:sldId id="416" r:id="rId28"/>
    <p:sldId id="424" r:id="rId29"/>
    <p:sldId id="325" r:id="rId30"/>
    <p:sldId id="4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519" autoAdjust="0"/>
  </p:normalViewPr>
  <p:slideViewPr>
    <p:cSldViewPr snapToGrid="0">
      <p:cViewPr varScale="1">
        <p:scale>
          <a:sx n="82" d="100"/>
          <a:sy n="82" d="100"/>
        </p:scale>
        <p:origin x="16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F1C9D-9D07-4BD6-861F-F4EDF92234DB}" type="datetimeFigureOut">
              <a:rPr lang="en-AU" smtClean="0"/>
              <a:t>1/02/2024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946FE-7F4F-4BB8-A1BE-45F456073882}" type="slidenum">
              <a:rPr lang="en-AU" smtClean="0"/>
              <a:t>‹#›</a:t>
            </a:fld>
            <a:endParaRPr lang="en-AU"/>
          </a:p>
        </p:txBody>
      </p:sp>
    </p:spTree>
    <p:extLst>
      <p:ext uri="{BB962C8B-B14F-4D97-AF65-F5344CB8AC3E}">
        <p14:creationId xmlns:p14="http://schemas.microsoft.com/office/powerpoint/2010/main" val="338865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yberphysics.co.uk/topics/radioact/Radio/EMSpectrumcolor.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0.wp.com/blog.education.nationalgeographic.org/wp-content/uploads/2015/09/31695.jpg?ssl=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dirty="0" err="1"/>
              <a:t>CoE</a:t>
            </a:r>
            <a:endParaRPr lang="en-US" dirty="0"/>
          </a:p>
          <a:p>
            <a:r>
              <a:rPr lang="en-US" dirty="0"/>
              <a:t>Mission to make next generation of energy-efficient digital technologies</a:t>
            </a:r>
          </a:p>
          <a:p>
            <a:r>
              <a:rPr lang="en-US" dirty="0"/>
              <a:t>Why would we want to do that? </a:t>
            </a:r>
            <a:endParaRPr lang="en-AU" dirty="0"/>
          </a:p>
        </p:txBody>
      </p:sp>
      <p:sp>
        <p:nvSpPr>
          <p:cNvPr id="4" name="Slide Number Placeholder 3"/>
          <p:cNvSpPr>
            <a:spLocks noGrp="1"/>
          </p:cNvSpPr>
          <p:nvPr>
            <p:ph type="sldNum" sz="quarter" idx="5"/>
          </p:nvPr>
        </p:nvSpPr>
        <p:spPr/>
        <p:txBody>
          <a:bodyPr/>
          <a:lstStyle/>
          <a:p>
            <a:fld id="{74115E58-3E60-4ED5-95C9-60E0D09572C4}" type="slidenum">
              <a:rPr lang="en-AU" smtClean="0"/>
              <a:t>1</a:t>
            </a:fld>
            <a:endParaRPr lang="en-AU"/>
          </a:p>
        </p:txBody>
      </p:sp>
    </p:spTree>
    <p:extLst>
      <p:ext uri="{BB962C8B-B14F-4D97-AF65-F5344CB8AC3E}">
        <p14:creationId xmlns:p14="http://schemas.microsoft.com/office/powerpoint/2010/main" val="322169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Light can be used to control the properties of these 2D materials and therefore the function of the technologies they are employed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t>
            </a:r>
            <a:r>
              <a:rPr lang="en-AU" sz="1200" dirty="0"/>
              <a:t>e have gone from the discovery of graphene in 2004 – the first 2D material – to a 2D material zoo that have a range of properties and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2D materials typically have strong in plane bonds. Pretend you have a bed sheet you can pull, stretch, them – very strong – hard to break. Graphene, is still regarded as strongest material in the world under these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Depending on the material they can be excellent conductors, or insulators or semi-conductors. These properties is what FLEET and other research teams worldwide are exploring to develop digital technologies that will be extremely energy-efficient.</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11</a:t>
            </a:fld>
            <a:endParaRPr lang="en-AU"/>
          </a:p>
        </p:txBody>
      </p:sp>
    </p:spTree>
    <p:extLst>
      <p:ext uri="{BB962C8B-B14F-4D97-AF65-F5344CB8AC3E}">
        <p14:creationId xmlns:p14="http://schemas.microsoft.com/office/powerpoint/2010/main" val="154574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From Teacher Resource, Activity 1. Students work in small groups and think about and discuss what they think light is. Use the whiteboard, butchers’ paper or a share document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Google docs) to write down their ideas using descriptions or drawings/images. Can the students explain the rationale for their theories? Get the students to communicate and present their thoughts with other groups. Compare and contrast each group’s thoughts in a class discussion.</a:t>
            </a:r>
          </a:p>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12</a:t>
            </a:fld>
            <a:endParaRPr lang="en-AU"/>
          </a:p>
        </p:txBody>
      </p:sp>
    </p:spTree>
    <p:extLst>
      <p:ext uri="{BB962C8B-B14F-4D97-AF65-F5344CB8AC3E}">
        <p14:creationId xmlns:p14="http://schemas.microsoft.com/office/powerpoint/2010/main" val="7884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Teacher resource, Activity 1. Select two students. Get one student to hide behind a wall/obstacle out of sight. Can students hear the hidden student when</a:t>
            </a:r>
            <a:br>
              <a:rPr lang="en-US" dirty="0"/>
            </a:br>
            <a:r>
              <a:rPr lang="en-US" sz="1200" kern="1200" dirty="0">
                <a:solidFill>
                  <a:schemeClr val="tx1"/>
                </a:solidFill>
                <a:effectLst/>
                <a:latin typeface="+mn-lt"/>
                <a:ea typeface="+mn-ea"/>
                <a:cs typeface="+mn-cs"/>
              </a:rPr>
              <a:t>they speak, even though they can’t see them? Why can they hear each other, but not see each other? What makes light</a:t>
            </a:r>
            <a:br>
              <a:rPr lang="en-US" dirty="0"/>
            </a:br>
            <a:r>
              <a:rPr lang="en-US" sz="1200" kern="1200" dirty="0">
                <a:solidFill>
                  <a:schemeClr val="tx1"/>
                </a:solidFill>
                <a:effectLst/>
                <a:latin typeface="+mn-lt"/>
                <a:ea typeface="+mn-ea"/>
                <a:cs typeface="+mn-cs"/>
              </a:rPr>
              <a:t>different to sound?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Questions for students to consider can include, can light curve and travel around corners/obstacles? Can sound? The ear and eye are different in their abilities, which also has a role here. Ears can detect sound waves from any direction. Eyes cannot. Eyes can only detect light waves from a limited angle from the source it is reflected off. </a:t>
            </a:r>
          </a:p>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13</a:t>
            </a:fld>
            <a:endParaRPr lang="en-AU"/>
          </a:p>
        </p:txBody>
      </p:sp>
    </p:spTree>
    <p:extLst>
      <p:ext uri="{BB962C8B-B14F-4D97-AF65-F5344CB8AC3E}">
        <p14:creationId xmlns:p14="http://schemas.microsoft.com/office/powerpoint/2010/main" val="171696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Teacher Resource, Activity 1. Back to the whiteboard and butchers’ paper. Get students to illustrate and then explain how they think we use light to see.</a:t>
            </a:r>
          </a:p>
          <a:p>
            <a:r>
              <a:rPr lang="en-US" sz="1200" kern="1200" dirty="0">
                <a:solidFill>
                  <a:schemeClr val="tx1"/>
                </a:solidFill>
                <a:effectLst/>
                <a:latin typeface="+mn-lt"/>
                <a:ea typeface="+mn-ea"/>
                <a:cs typeface="+mn-cs"/>
              </a:rPr>
              <a:t>Deeper thinking: Get students to illustrate how light travels. How many students show it travelling in a straight line and reflecting off objects? Get students to use ray diagrams.</a:t>
            </a:r>
          </a:p>
          <a:p>
            <a:r>
              <a:rPr lang="en-US" sz="1200" kern="1200" dirty="0">
                <a:solidFill>
                  <a:schemeClr val="tx1"/>
                </a:solidFill>
                <a:effectLst/>
                <a:latin typeface="+mn-lt"/>
                <a:ea typeface="+mn-ea"/>
                <a:cs typeface="+mn-cs"/>
              </a:rPr>
              <a:t>This activity is to establish a baseline understanding. The activities that follow will enable students to critically examine and reflect on their understanding.</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14</a:t>
            </a:fld>
            <a:endParaRPr lang="en-AU"/>
          </a:p>
        </p:txBody>
      </p:sp>
    </p:spTree>
    <p:extLst>
      <p:ext uri="{BB962C8B-B14F-4D97-AF65-F5344CB8AC3E}">
        <p14:creationId xmlns:p14="http://schemas.microsoft.com/office/powerpoint/2010/main" val="428341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into the physics. Light is a packet of energy that exists as a particle and a wave – an electromagnetic wave. As the light moves it generates a magnetic field. Remember that light is massless and the key point here about a photon (light) is about its energy, not the space or size of the elementary particle because a photon does not actually occupy space in the same way you think of a classical object such as a bacterium, rock or planet.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red arrows travelling up and down represent the electrical field. The blue arrows oscillating left and right (horizontally) represent the magnetic field. The two operate in tandem to exist as light – the electromagnetic wave</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15</a:t>
            </a:fld>
            <a:endParaRPr lang="en-AU"/>
          </a:p>
        </p:txBody>
      </p:sp>
    </p:spTree>
    <p:extLst>
      <p:ext uri="{BB962C8B-B14F-4D97-AF65-F5344CB8AC3E}">
        <p14:creationId xmlns:p14="http://schemas.microsoft.com/office/powerpoint/2010/main" val="147619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Light is a packet of energy. </a:t>
            </a:r>
          </a:p>
          <a:p>
            <a:r>
              <a:rPr lang="en-US" sz="1200" kern="1200" dirty="0">
                <a:solidFill>
                  <a:schemeClr val="tx1"/>
                </a:solidFill>
                <a:effectLst/>
                <a:latin typeface="+mn-lt"/>
                <a:ea typeface="+mn-ea"/>
                <a:cs typeface="+mn-cs"/>
              </a:rPr>
              <a:t>The simplest form of light is a photon, which is an electromagnetic wave that as it moves – oscillates – it produces an electrical and magnetic field. One does not exist without the other and together, it makes up the electromagnetic spectrum.</a:t>
            </a:r>
          </a:p>
          <a:p>
            <a:r>
              <a:rPr lang="en-US" sz="1200" kern="1200" dirty="0">
                <a:solidFill>
                  <a:schemeClr val="tx1"/>
                </a:solidFill>
                <a:effectLst/>
                <a:latin typeface="+mn-lt"/>
                <a:ea typeface="+mn-ea"/>
                <a:cs typeface="+mn-cs"/>
              </a:rPr>
              <a:t>The electromagnetic wave has a forward motion, but it is the energy that propagates forwards rather than anything physical. </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16</a:t>
            </a:fld>
            <a:endParaRPr lang="en-AU"/>
          </a:p>
        </p:txBody>
      </p:sp>
    </p:spTree>
    <p:extLst>
      <p:ext uri="{BB962C8B-B14F-4D97-AF65-F5344CB8AC3E}">
        <p14:creationId xmlns:p14="http://schemas.microsoft.com/office/powerpoint/2010/main" val="366809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amplitude is the height of the wave</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17</a:t>
            </a:fld>
            <a:endParaRPr lang="en-AU"/>
          </a:p>
        </p:txBody>
      </p:sp>
    </p:spTree>
    <p:extLst>
      <p:ext uri="{BB962C8B-B14F-4D97-AF65-F5344CB8AC3E}">
        <p14:creationId xmlns:p14="http://schemas.microsoft.com/office/powerpoint/2010/main" val="30084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The energy of the wavelength increases with its frequency (number of oscillations per unit of time). Note the tiny proportion of the spectrum that makes up the visible spectrum. (Image: </a:t>
            </a:r>
            <a:r>
              <a:rPr lang="en-AU" sz="1200" i="0" u="none" strike="noStrike" kern="1200" dirty="0" err="1">
                <a:solidFill>
                  <a:schemeClr val="tx1"/>
                </a:solidFill>
                <a:effectLst/>
                <a:latin typeface="+mn-lt"/>
                <a:ea typeface="+mn-ea"/>
                <a:cs typeface="+mn-cs"/>
                <a:hlinkClick r:id="rId3"/>
              </a:rPr>
              <a:t>Cyberphysics</a:t>
            </a:r>
            <a:r>
              <a:rPr lang="en-AU" sz="120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a:t>
            </a:r>
            <a:r>
              <a:rPr lang="en-AU" sz="1200" i="0" kern="1200" dirty="0" err="1">
                <a:solidFill>
                  <a:schemeClr val="tx1"/>
                </a:solidFill>
                <a:effectLst/>
                <a:latin typeface="+mn-lt"/>
                <a:ea typeface="+mn-ea"/>
                <a:cs typeface="+mn-cs"/>
              </a:rPr>
              <a:t>herefore</a:t>
            </a:r>
            <a:r>
              <a:rPr lang="en-AU" sz="1200" i="0" kern="1200" dirty="0">
                <a:solidFill>
                  <a:schemeClr val="tx1"/>
                </a:solidFill>
                <a:effectLst/>
                <a:latin typeface="+mn-lt"/>
                <a:ea typeface="+mn-ea"/>
                <a:cs typeface="+mn-cs"/>
              </a:rPr>
              <a:t>, gamma rays have a lot more energy than radio waves. Infrared, while invisible to us, is what we feel as heat.</a:t>
            </a:r>
          </a:p>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18</a:t>
            </a:fld>
            <a:endParaRPr lang="en-AU"/>
          </a:p>
        </p:txBody>
      </p:sp>
    </p:spTree>
    <p:extLst>
      <p:ext uri="{BB962C8B-B14F-4D97-AF65-F5344CB8AC3E}">
        <p14:creationId xmlns:p14="http://schemas.microsoft.com/office/powerpoint/2010/main" val="3689548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distance between light waves (their wavelengths) determines the type of light it is. The distance will range from </a:t>
            </a:r>
            <a:r>
              <a:rPr lang="en-US" sz="1200" i="0" kern="1200" dirty="0" err="1">
                <a:solidFill>
                  <a:schemeClr val="tx1"/>
                </a:solidFill>
                <a:effectLst/>
                <a:latin typeface="+mn-lt"/>
                <a:ea typeface="+mn-ea"/>
                <a:cs typeface="+mn-cs"/>
              </a:rPr>
              <a:t>kilometres</a:t>
            </a:r>
            <a:r>
              <a:rPr lang="en-US" sz="1200" i="0" kern="1200" dirty="0">
                <a:solidFill>
                  <a:schemeClr val="tx1"/>
                </a:solidFill>
                <a:effectLst/>
                <a:latin typeface="+mn-lt"/>
                <a:ea typeface="+mn-ea"/>
                <a:cs typeface="+mn-cs"/>
              </a:rPr>
              <a:t> to lengths about the width of an atom, but they all travel at the same speed, the speed of light. (Image: </a:t>
            </a:r>
            <a:r>
              <a:rPr lang="en-US" sz="1200" i="0" u="sng" kern="1200" dirty="0">
                <a:solidFill>
                  <a:schemeClr val="tx1"/>
                </a:solidFill>
                <a:effectLst/>
                <a:latin typeface="+mn-lt"/>
                <a:ea typeface="+mn-ea"/>
                <a:cs typeface="+mn-cs"/>
                <a:hlinkClick r:id="rId3"/>
              </a:rPr>
              <a:t>National Geographic Education Blog</a:t>
            </a:r>
            <a:r>
              <a:rPr lang="en-US" sz="1200" i="0" kern="1200" dirty="0">
                <a:solidFill>
                  <a:schemeClr val="tx1"/>
                </a:solidFill>
                <a:effectLst/>
                <a:latin typeface="+mn-lt"/>
                <a:ea typeface="+mn-ea"/>
                <a:cs typeface="+mn-cs"/>
              </a:rPr>
              <a:t>)</a:t>
            </a:r>
            <a:endParaRPr lang="en-AU" sz="120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19</a:t>
            </a:fld>
            <a:endParaRPr lang="en-AU"/>
          </a:p>
        </p:txBody>
      </p:sp>
    </p:spTree>
    <p:extLst>
      <p:ext uri="{BB962C8B-B14F-4D97-AF65-F5344CB8AC3E}">
        <p14:creationId xmlns:p14="http://schemas.microsoft.com/office/powerpoint/2010/main" val="1639015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Thermal imaging cameras use infrared light to detect heat. Such cameras help us see things at night, at least those that give off heat anyway. </a:t>
            </a:r>
            <a:r>
              <a:rPr lang="en-AU" sz="1200" kern="1200" dirty="0">
                <a:solidFill>
                  <a:schemeClr val="tx1"/>
                </a:solidFill>
                <a:effectLst/>
                <a:latin typeface="+mn-lt"/>
                <a:ea typeface="+mn-ea"/>
                <a:cs typeface="+mn-cs"/>
              </a:rPr>
              <a:t>Courtesy NASA/JPL-Caltech, Linda </a:t>
            </a:r>
            <a:r>
              <a:rPr lang="en-AU" sz="1200" kern="1200" dirty="0" err="1">
                <a:solidFill>
                  <a:schemeClr val="tx1"/>
                </a:solidFill>
                <a:effectLst/>
                <a:latin typeface="+mn-lt"/>
                <a:ea typeface="+mn-ea"/>
                <a:cs typeface="+mn-cs"/>
              </a:rPr>
              <a:t>Hermans</a:t>
            </a:r>
            <a:r>
              <a:rPr lang="en-AU" sz="1200" kern="1200" dirty="0">
                <a:solidFill>
                  <a:schemeClr val="tx1"/>
                </a:solidFill>
                <a:effectLst/>
                <a:latin typeface="+mn-lt"/>
                <a:ea typeface="+mn-ea"/>
                <a:cs typeface="+mn-cs"/>
              </a:rPr>
              <a:t>-Killam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t>
            </a:r>
            <a:r>
              <a:rPr lang="en-AU" sz="1200" kern="1200" dirty="0">
                <a:solidFill>
                  <a:schemeClr val="tx1"/>
                </a:solidFill>
                <a:effectLst/>
                <a:latin typeface="+mn-lt"/>
                <a:ea typeface="+mn-ea"/>
                <a:cs typeface="+mn-cs"/>
              </a:rPr>
              <a:t>o…could you see a rock at night using thermal imaging? You could if it had absorbed heat from the Sun during the day and was radiating that heat out at night, but not so well if the rock was the same temperature as the ground and other physical objects around it. In other words, the rock was not giving off a heat signature that could differentiate it from other physical objects.</a:t>
            </a:r>
          </a:p>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20</a:t>
            </a:fld>
            <a:endParaRPr lang="en-AU"/>
          </a:p>
        </p:txBody>
      </p:sp>
    </p:spTree>
    <p:extLst>
      <p:ext uri="{BB962C8B-B14F-4D97-AF65-F5344CB8AC3E}">
        <p14:creationId xmlns:p14="http://schemas.microsoft.com/office/powerpoint/2010/main" val="32679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3</a:t>
            </a:fld>
            <a:endParaRPr lang="en-AU"/>
          </a:p>
        </p:txBody>
      </p:sp>
    </p:spTree>
    <p:extLst>
      <p:ext uri="{BB962C8B-B14F-4D97-AF65-F5344CB8AC3E}">
        <p14:creationId xmlns:p14="http://schemas.microsoft.com/office/powerpoint/2010/main" val="1460164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Light is reflected off objects in a straight line. That light must enter our eye for us to see the object, which is why we can’t see the student hiding, but we can still hear them.</a:t>
            </a:r>
          </a:p>
          <a:p>
            <a:r>
              <a:rPr lang="en-US" dirty="0"/>
              <a:t>Students can do Activity 3, The Light Box that will get them to test the role of light in vision.</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21</a:t>
            </a:fld>
            <a:endParaRPr lang="en-AU"/>
          </a:p>
        </p:txBody>
      </p:sp>
    </p:spTree>
    <p:extLst>
      <p:ext uri="{BB962C8B-B14F-4D97-AF65-F5344CB8AC3E}">
        <p14:creationId xmlns:p14="http://schemas.microsoft.com/office/powerpoint/2010/main" val="2837366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From Activity 3, Light Box</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Use a section of cardboard tube as the eye piece to look inside the box. Cut a hole the size of your light source to shine into the box. </a:t>
            </a:r>
            <a:endParaRPr lang="en-AU" i="0" dirty="0"/>
          </a:p>
        </p:txBody>
      </p:sp>
      <p:sp>
        <p:nvSpPr>
          <p:cNvPr id="4" name="Slide Number Placeholder 3"/>
          <p:cNvSpPr>
            <a:spLocks noGrp="1"/>
          </p:cNvSpPr>
          <p:nvPr>
            <p:ph type="sldNum" sz="quarter" idx="5"/>
          </p:nvPr>
        </p:nvSpPr>
        <p:spPr/>
        <p:txBody>
          <a:bodyPr/>
          <a:lstStyle/>
          <a:p>
            <a:fld id="{07C8705B-A4B1-4C16-B0DE-6AEFB4D3E7D0}" type="slidenum">
              <a:rPr lang="en-AU" smtClean="0"/>
              <a:t>22</a:t>
            </a:fld>
            <a:endParaRPr lang="en-AU"/>
          </a:p>
        </p:txBody>
      </p:sp>
    </p:spTree>
    <p:extLst>
      <p:ext uri="{BB962C8B-B14F-4D97-AF65-F5344CB8AC3E}">
        <p14:creationId xmlns:p14="http://schemas.microsoft.com/office/powerpoint/2010/main" val="3340319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way light reflects off a surface is predictable and follows the law of reflection. Essentially, if light hits a mirror at one angle it will be reflected from the mirror at the same angle.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Or in more mathematical terms the angle of incidence (</a:t>
            </a:r>
            <a:r>
              <a:rPr lang="en-AU" sz="1200" kern="1200" dirty="0" err="1">
                <a:solidFill>
                  <a:schemeClr val="tx1"/>
                </a:solidFill>
                <a:effectLst/>
                <a:latin typeface="+mn-lt"/>
                <a:ea typeface="+mn-ea"/>
                <a:cs typeface="+mn-cs"/>
              </a:rPr>
              <a:t>i</a:t>
            </a:r>
            <a:r>
              <a:rPr lang="en-AU" sz="1200" kern="1200" dirty="0">
                <a:solidFill>
                  <a:schemeClr val="tx1"/>
                </a:solidFill>
                <a:effectLst/>
                <a:latin typeface="+mn-lt"/>
                <a:ea typeface="+mn-ea"/>
                <a:cs typeface="+mn-cs"/>
              </a:rPr>
              <a:t>) is equal to the angle of reflection (r). In this image, I is the incident (incoming) ray; R is the reflected ray; N is the normal line, which is an imaginary line that is perpendicular to the surface the light reflects off (a mirror in this case). The angle of incidence (</a:t>
            </a:r>
            <a:r>
              <a:rPr lang="en-AU" sz="1200" kern="1200" dirty="0" err="1">
                <a:solidFill>
                  <a:schemeClr val="tx1"/>
                </a:solidFill>
                <a:effectLst/>
                <a:latin typeface="+mn-lt"/>
                <a:ea typeface="+mn-ea"/>
                <a:cs typeface="+mn-cs"/>
              </a:rPr>
              <a:t>i</a:t>
            </a:r>
            <a:r>
              <a:rPr lang="en-AU" sz="1200" kern="1200" dirty="0">
                <a:solidFill>
                  <a:schemeClr val="tx1"/>
                </a:solidFill>
                <a:effectLst/>
                <a:latin typeface="+mn-lt"/>
                <a:ea typeface="+mn-ea"/>
                <a:cs typeface="+mn-cs"/>
              </a:rPr>
              <a:t>) is the angle between the incident ray and normal; the angle of reflection (r) is the angle between the reflected ray and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explore the nature of reflection and how it enables us to see, students can do Activity 3, </a:t>
            </a:r>
            <a:r>
              <a:rPr lang="en-US" sz="1200" i="1" kern="1200" dirty="0">
                <a:solidFill>
                  <a:schemeClr val="tx1"/>
                </a:solidFill>
                <a:effectLst/>
                <a:latin typeface="+mn-lt"/>
                <a:ea typeface="+mn-ea"/>
                <a:cs typeface="+mn-cs"/>
              </a:rPr>
              <a:t>Light Box.</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28D946FE-7F4F-4BB8-A1BE-45F456073882}" type="slidenum">
              <a:rPr lang="en-AU" smtClean="0"/>
              <a:t>23</a:t>
            </a:fld>
            <a:endParaRPr lang="en-AU"/>
          </a:p>
        </p:txBody>
      </p:sp>
    </p:spTree>
    <p:extLst>
      <p:ext uri="{BB962C8B-B14F-4D97-AF65-F5344CB8AC3E}">
        <p14:creationId xmlns:p14="http://schemas.microsoft.com/office/powerpoint/2010/main" val="4291657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After students do Activity 3, The Light Box, they can have some more fun using mirrors to find objects hidden around different corners or obstacles they set up. They can use a protractor to calculate angles of incidence and reflection. Get them to draw their creation and add in the ray diagrams including the angles of incidence and reflection.</a:t>
            </a:r>
            <a:endParaRPr lang="en-AU" dirty="0"/>
          </a:p>
        </p:txBody>
      </p:sp>
      <p:sp>
        <p:nvSpPr>
          <p:cNvPr id="4" name="Slide Number Placeholder 3"/>
          <p:cNvSpPr>
            <a:spLocks noGrp="1"/>
          </p:cNvSpPr>
          <p:nvPr>
            <p:ph type="sldNum" sz="quarter" idx="5"/>
          </p:nvPr>
        </p:nvSpPr>
        <p:spPr/>
        <p:txBody>
          <a:bodyPr/>
          <a:lstStyle/>
          <a:p>
            <a:fld id="{28D946FE-7F4F-4BB8-A1BE-45F456073882}" type="slidenum">
              <a:rPr lang="en-AU" smtClean="0"/>
              <a:t>24</a:t>
            </a:fld>
            <a:endParaRPr lang="en-AU"/>
          </a:p>
        </p:txBody>
      </p:sp>
    </p:spTree>
    <p:extLst>
      <p:ext uri="{BB962C8B-B14F-4D97-AF65-F5344CB8AC3E}">
        <p14:creationId xmlns:p14="http://schemas.microsoft.com/office/powerpoint/2010/main" val="79149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Refraction: While light travels in a straight line, when it passes from one medium into another, for example from air to water, it will change speed and change direction. This is called refraction.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
            </a:r>
            <a:r>
              <a:rPr lang="en-AU" sz="1200" kern="1200" dirty="0">
                <a:solidFill>
                  <a:schemeClr val="tx1"/>
                </a:solidFill>
                <a:effectLst/>
                <a:latin typeface="+mn-lt"/>
                <a:ea typeface="+mn-ea"/>
                <a:cs typeface="+mn-cs"/>
              </a:rPr>
              <a:t>o Activity 5, Appearing coin to introduce students to refraction</a:t>
            </a:r>
            <a:endParaRPr lang="en-AU" dirty="0"/>
          </a:p>
          <a:p>
            <a:endParaRPr lang="en-AU" dirty="0"/>
          </a:p>
        </p:txBody>
      </p:sp>
      <p:sp>
        <p:nvSpPr>
          <p:cNvPr id="4" name="Slide Number Placeholder 3"/>
          <p:cNvSpPr>
            <a:spLocks noGrp="1"/>
          </p:cNvSpPr>
          <p:nvPr>
            <p:ph type="sldNum" sz="quarter" idx="5"/>
          </p:nvPr>
        </p:nvSpPr>
        <p:spPr/>
        <p:txBody>
          <a:bodyPr/>
          <a:lstStyle/>
          <a:p>
            <a:fld id="{28D946FE-7F4F-4BB8-A1BE-45F456073882}" type="slidenum">
              <a:rPr lang="en-AU" smtClean="0"/>
              <a:t>25</a:t>
            </a:fld>
            <a:endParaRPr lang="en-AU"/>
          </a:p>
        </p:txBody>
      </p:sp>
    </p:spTree>
    <p:extLst>
      <p:ext uri="{BB962C8B-B14F-4D97-AF65-F5344CB8AC3E}">
        <p14:creationId xmlns:p14="http://schemas.microsoft.com/office/powerpoint/2010/main" val="2762799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Activity 5, Appearing Coin. </a:t>
            </a:r>
            <a:r>
              <a:rPr lang="en-AU" sz="1200" i="0" kern="1200" dirty="0">
                <a:solidFill>
                  <a:schemeClr val="tx1"/>
                </a:solidFill>
                <a:effectLst/>
                <a:latin typeface="+mn-lt"/>
                <a:ea typeface="+mn-ea"/>
                <a:cs typeface="+mn-cs"/>
              </a:rPr>
              <a:t>As light reflects off the coin in a bowl without water, there is no refraction and if our eye is positioned below where the reflected light passes, we cannot see the coin.</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26</a:t>
            </a:fld>
            <a:endParaRPr lang="en-AU"/>
          </a:p>
        </p:txBody>
      </p:sp>
    </p:spTree>
    <p:extLst>
      <p:ext uri="{BB962C8B-B14F-4D97-AF65-F5344CB8AC3E}">
        <p14:creationId xmlns:p14="http://schemas.microsoft.com/office/powerpoint/2010/main" val="1949380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When light reflects off the coin in the bottom of the bowl and exits the water, it changes direction (refracts). This change in direction enables the light to enter our eyes and makes the coin visible. The refraction of the light, however, makes the coin appear to be in a different position from where it really is (</a:t>
            </a:r>
            <a:r>
              <a:rPr lang="en-AU" sz="1200" kern="1200" dirty="0" err="1">
                <a:solidFill>
                  <a:schemeClr val="tx1"/>
                </a:solidFill>
                <a:effectLst/>
                <a:latin typeface="+mn-lt"/>
                <a:ea typeface="+mn-ea"/>
                <a:cs typeface="+mn-cs"/>
              </a:rPr>
              <a:t>ie</a:t>
            </a:r>
            <a:r>
              <a:rPr lang="en-AU" sz="1200" kern="1200" dirty="0">
                <a:solidFill>
                  <a:schemeClr val="tx1"/>
                </a:solidFill>
                <a:effectLst/>
                <a:latin typeface="+mn-lt"/>
                <a:ea typeface="+mn-ea"/>
                <a:cs typeface="+mn-cs"/>
              </a:rPr>
              <a:t> the coin and our eye have not changed position. The refraction creates this optical illusion).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Note: In reality, the light entering the water to reflect off the coin would refract as it enters the water and then refract again as it leaves. For simplicity, we have only shown it refracting as it leaves the water to enter the eye.)</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27</a:t>
            </a:fld>
            <a:endParaRPr lang="en-AU"/>
          </a:p>
        </p:txBody>
      </p:sp>
    </p:spTree>
    <p:extLst>
      <p:ext uri="{BB962C8B-B14F-4D97-AF65-F5344CB8AC3E}">
        <p14:creationId xmlns:p14="http://schemas.microsoft.com/office/powerpoint/2010/main" val="3656348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just selected a handful of the activities in the resource to use in the </a:t>
            </a:r>
            <a:r>
              <a:rPr lang="en-US" dirty="0" err="1"/>
              <a:t>Powerpoint</a:t>
            </a:r>
            <a:r>
              <a:rPr lang="en-US" dirty="0"/>
              <a:t> slide. Select and use what is appropriate for your class or lesson plan.</a:t>
            </a:r>
          </a:p>
          <a:p>
            <a:r>
              <a:rPr lang="en-US" dirty="0"/>
              <a:t>All the other activities in the resource are at https://www.fleet.org.au/blog/fleet-schools-light-reflection-refraction-diffraction/</a:t>
            </a:r>
          </a:p>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28</a:t>
            </a:fld>
            <a:endParaRPr lang="en-AU"/>
          </a:p>
        </p:txBody>
      </p:sp>
    </p:spTree>
    <p:extLst>
      <p:ext uri="{BB962C8B-B14F-4D97-AF65-F5344CB8AC3E}">
        <p14:creationId xmlns:p14="http://schemas.microsoft.com/office/powerpoint/2010/main" val="1545746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29</a:t>
            </a:fld>
            <a:endParaRPr lang="en-AU"/>
          </a:p>
        </p:txBody>
      </p:sp>
    </p:spTree>
    <p:extLst>
      <p:ext uri="{BB962C8B-B14F-4D97-AF65-F5344CB8AC3E}">
        <p14:creationId xmlns:p14="http://schemas.microsoft.com/office/powerpoint/2010/main" val="2246277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30</a:t>
            </a:fld>
            <a:endParaRPr lang="en-AU"/>
          </a:p>
        </p:txBody>
      </p:sp>
    </p:spTree>
    <p:extLst>
      <p:ext uri="{BB962C8B-B14F-4D97-AF65-F5344CB8AC3E}">
        <p14:creationId xmlns:p14="http://schemas.microsoft.com/office/powerpoint/2010/main" val="192295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and activities provide the context for the physics of light and its relation to FLEET research. We would like students to understand and think critically about the motivation for FLEET research, its value to society (or their perception of its value) and how it applies to the physics of light. </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4</a:t>
            </a:fld>
            <a:endParaRPr lang="en-AU"/>
          </a:p>
        </p:txBody>
      </p:sp>
    </p:spTree>
    <p:extLst>
      <p:ext uri="{BB962C8B-B14F-4D97-AF65-F5344CB8AC3E}">
        <p14:creationId xmlns:p14="http://schemas.microsoft.com/office/powerpoint/2010/main" val="24625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not realize that so many more electrical appliances now contain a computer chip – their toaster, cars (modern ones have on average 100), fridges, vacuum cleaners, Fitbits….None of these technologies used to have a computer chip, now they do. Fitbits were not even thought of when most students were born.  </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5</a:t>
            </a:fld>
            <a:endParaRPr lang="en-AU"/>
          </a:p>
        </p:txBody>
      </p:sp>
    </p:spTree>
    <p:extLst>
      <p:ext uri="{BB962C8B-B14F-4D97-AF65-F5344CB8AC3E}">
        <p14:creationId xmlns:p14="http://schemas.microsoft.com/office/powerpoint/2010/main" val="185577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Models vary, but at the moment about 10% of global energy is consumed by digital technologies – regardless the proportion of energy consumed by digital technologies is increasing each year.</a:t>
            </a:r>
          </a:p>
          <a:p>
            <a:r>
              <a:rPr lang="en-US" dirty="0"/>
              <a:t>There is a physical limit to how much we can continue to shrink the computer chip and we are approaching that limit now.  We need to a new way to make computing more energy efficient, or it is predicted that we will soon reach a point where we will not be able to generate enough energy (from fossil fuels, nuclear, wind, solar, </a:t>
            </a:r>
            <a:r>
              <a:rPr lang="en-US" dirty="0" err="1"/>
              <a:t>etc</a:t>
            </a:r>
            <a:r>
              <a:rPr lang="en-US" dirty="0"/>
              <a:t>) to meet the energy demands from digital technology. Estimates for this point in time vary, but range from about 10-20 year. </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6</a:t>
            </a:fld>
            <a:endParaRPr lang="en-AU"/>
          </a:p>
        </p:txBody>
      </p:sp>
    </p:spTree>
    <p:extLst>
      <p:ext uri="{BB962C8B-B14F-4D97-AF65-F5344CB8AC3E}">
        <p14:creationId xmlns:p14="http://schemas.microsoft.com/office/powerpoint/2010/main" val="173994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computation uses energy – sometimes from a battery, like the one in your mobile phone, sometimes from the electricity coming from the wall socket</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Times"/>
              <a:cs typeface="Calibri" panose="020F0502020204030204" pitchFamily="34" charset="0"/>
              <a:sym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Times"/>
                <a:cs typeface="Calibri" panose="020F0502020204030204" pitchFamily="34" charset="0"/>
                <a:sym typeface="Times"/>
              </a:rPr>
              <a:t>And then you send that photo to your friends, upload it to…This uses more energy and it is where a large proportion of the energy consumption occurs as all this form of computation happens in the ‘cloud’ – or large data </a:t>
            </a:r>
            <a:r>
              <a:rPr lang="en-US" sz="1200" dirty="0" err="1">
                <a:latin typeface="Calibri" panose="020F0502020204030204" pitchFamily="34" charset="0"/>
                <a:ea typeface="Times"/>
                <a:cs typeface="Calibri" panose="020F0502020204030204" pitchFamily="34" charset="0"/>
                <a:sym typeface="Times"/>
              </a:rPr>
              <a:t>centres</a:t>
            </a:r>
            <a:r>
              <a:rPr lang="en-US" sz="1200" dirty="0">
                <a:latin typeface="Calibri" panose="020F0502020204030204" pitchFamily="34" charset="0"/>
                <a:ea typeface="Times"/>
                <a:cs typeface="Calibri" panose="020F0502020204030204" pitchFamily="34" charset="0"/>
                <a:sym typeface="Times"/>
              </a:rPr>
              <a:t>. Each time we “like” or share a photo, or simply post that photo on social media, the computer processing happens in data </a:t>
            </a:r>
            <a:r>
              <a:rPr lang="en-US" sz="1200" dirty="0" err="1">
                <a:latin typeface="Calibri" panose="020F0502020204030204" pitchFamily="34" charset="0"/>
                <a:ea typeface="Times"/>
                <a:cs typeface="Calibri" panose="020F0502020204030204" pitchFamily="34" charset="0"/>
                <a:sym typeface="Times"/>
              </a:rPr>
              <a:t>centres</a:t>
            </a:r>
            <a:r>
              <a:rPr lang="en-US" sz="1200" dirty="0">
                <a:latin typeface="Calibri" panose="020F0502020204030204" pitchFamily="34" charset="0"/>
                <a:ea typeface="Times"/>
                <a:cs typeface="Calibri" panose="020F0502020204030204" pitchFamily="34" charset="0"/>
                <a:sym typeface="Times"/>
              </a:rPr>
              <a:t> somewhere around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Times"/>
              <a:cs typeface="Calibri" panose="020F0502020204030204" pitchFamily="34" charset="0"/>
              <a:sym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Times"/>
              <a:cs typeface="Calibri" panose="020F0502020204030204" pitchFamily="34" charset="0"/>
              <a:sym typeface="Times"/>
            </a:endParaRPr>
          </a:p>
          <a:p>
            <a:endParaRPr lang="en-AU" dirty="0"/>
          </a:p>
        </p:txBody>
      </p:sp>
      <p:sp>
        <p:nvSpPr>
          <p:cNvPr id="4" name="Slide Number Placeholder 3"/>
          <p:cNvSpPr>
            <a:spLocks noGrp="1"/>
          </p:cNvSpPr>
          <p:nvPr>
            <p:ph type="sldNum" sz="quarter" idx="5"/>
          </p:nvPr>
        </p:nvSpPr>
        <p:spPr/>
        <p:txBody>
          <a:bodyPr/>
          <a:lstStyle/>
          <a:p>
            <a:fld id="{74115E58-3E60-4ED5-95C9-60E0D09572C4}" type="slidenum">
              <a:rPr lang="en-AU" smtClean="0"/>
              <a:t>7</a:t>
            </a:fld>
            <a:endParaRPr lang="en-AU"/>
          </a:p>
        </p:txBody>
      </p:sp>
    </p:spTree>
    <p:extLst>
      <p:ext uri="{BB962C8B-B14F-4D97-AF65-F5344CB8AC3E}">
        <p14:creationId xmlns:p14="http://schemas.microsoft.com/office/powerpoint/2010/main" val="323873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Australia’s most powerful supercomputer at the Australian National University in Canberra uses as much energy as a Melbourne suburb. That is a lot of greenhouse gas. And there are hundreds of these supercomputers around the world. </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noted, models vary, but about 10% of world’s electricity is used by our digital technology and this proportion is increasing each year because we are relying more and more on digital technologies to do stuff. </a:t>
            </a:r>
          </a:p>
          <a:p>
            <a:r>
              <a:rPr lang="en-US" sz="1200" kern="1200" dirty="0">
                <a:solidFill>
                  <a:schemeClr val="tx1"/>
                </a:solidFill>
                <a:effectLst/>
                <a:latin typeface="+mn-lt"/>
                <a:ea typeface="+mn-ea"/>
                <a:cs typeface="+mn-cs"/>
              </a:rPr>
              <a:t>This Nature article will give a bigger picture on digitalization and energy - https://media.nature.com/original/magazine-assets/d41586-018-06610-y/d41586-018-06610-y.pdf</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 are supercomputers an acceptable use of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of how we use supercomputers: to screen the thousands of genes involved in rare human diseases and cancers to understand their function and develop ways to treat them; to understand the complex ways the climate influences the melting of the worlds ice sheets so we can better manage climate change and even using complex math to find a vaccine/treatment for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acceptable did students find supercomputers?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Should we reach an energy crunch, and digital demand for energy is greater than the energy supply we can generate, would students be prepared to give up some of their time on Netflix, gaming or just turning down the air-conditioner, to ensure there is enough energy to run what is perceived to be crucial digital infrastructure? What would students consider crucial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might be some solutions to the problem? FLEET is working on ways to make computers (and any digital technology) a lot more energy efficient.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your students think of other ways to tackle FLEET’s research problem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more effective renewable energy solutions, computer algorithms to help drive energy efficiency – switching lights off in rooms when nobody is there,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5E331FA-2F5C-48CD-9DAC-EE882BCF5708}" type="slidenum">
              <a:rPr lang="en-AU" smtClean="0"/>
              <a:t>8</a:t>
            </a:fld>
            <a:endParaRPr lang="en-AU"/>
          </a:p>
        </p:txBody>
      </p:sp>
    </p:spTree>
    <p:extLst>
      <p:ext uri="{BB962C8B-B14F-4D97-AF65-F5344CB8AC3E}">
        <p14:creationId xmlns:p14="http://schemas.microsoft.com/office/powerpoint/2010/main" val="304930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examine the physics of light.</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9</a:t>
            </a:fld>
            <a:endParaRPr lang="en-AU"/>
          </a:p>
        </p:txBody>
      </p:sp>
    </p:spTree>
    <p:extLst>
      <p:ext uri="{BB962C8B-B14F-4D97-AF65-F5344CB8AC3E}">
        <p14:creationId xmlns:p14="http://schemas.microsoft.com/office/powerpoint/2010/main" val="11324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Light can help describe most of the physical universe around us. As one of the most extensive carriers of information, we can study and learn about some of the smallest things such as atoms and bacteria, to the most distant and largest such as stars and galaxies. Understanding light has led us into the quantum world where some of the deepest-held secrets of the universe are being revealed.</a:t>
            </a:r>
            <a:endParaRPr lang="en-AU" dirty="0"/>
          </a:p>
        </p:txBody>
      </p:sp>
      <p:sp>
        <p:nvSpPr>
          <p:cNvPr id="4" name="Slide Number Placeholder 3"/>
          <p:cNvSpPr>
            <a:spLocks noGrp="1"/>
          </p:cNvSpPr>
          <p:nvPr>
            <p:ph type="sldNum" sz="quarter" idx="5"/>
          </p:nvPr>
        </p:nvSpPr>
        <p:spPr/>
        <p:txBody>
          <a:bodyPr/>
          <a:lstStyle/>
          <a:p>
            <a:fld id="{07C8705B-A4B1-4C16-B0DE-6AEFB4D3E7D0}" type="slidenum">
              <a:rPr lang="en-AU" smtClean="0"/>
              <a:t>10</a:t>
            </a:fld>
            <a:endParaRPr lang="en-AU"/>
          </a:p>
        </p:txBody>
      </p:sp>
    </p:spTree>
    <p:extLst>
      <p:ext uri="{BB962C8B-B14F-4D97-AF65-F5344CB8AC3E}">
        <p14:creationId xmlns:p14="http://schemas.microsoft.com/office/powerpoint/2010/main" val="99268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6A5-9969-4BEE-BE2C-8CCEEE0103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A04E31D-2880-4A65-B29C-7D185E965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6CE7107-1166-47DA-8D3F-14AA2153A9DF}"/>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5" name="Footer Placeholder 4">
            <a:extLst>
              <a:ext uri="{FF2B5EF4-FFF2-40B4-BE49-F238E27FC236}">
                <a16:creationId xmlns:a16="http://schemas.microsoft.com/office/drawing/2014/main" id="{59DD2C13-11AE-4C3E-8731-82CE4201A9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854D843-F07F-44FA-A9ED-E001DBF6D5B6}"/>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8342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8646A-8E2C-4900-AC6D-791D5296D46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FED4BF-22FE-4878-9D96-00C3D297A5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1DC8C6-E32F-4FD4-8311-CA40AB37252D}"/>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5" name="Footer Placeholder 4">
            <a:extLst>
              <a:ext uri="{FF2B5EF4-FFF2-40B4-BE49-F238E27FC236}">
                <a16:creationId xmlns:a16="http://schemas.microsoft.com/office/drawing/2014/main" id="{AFD5E41F-0186-437B-9187-81D064FAC5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CC70435-650A-4DA2-8335-5D5EE379DCA3}"/>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397927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702FFB-9418-4534-BCC8-76BB79554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022DB2-9D6A-440F-82F7-03101D7E48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91A23A-449B-43B6-BD95-A0AE92773D94}"/>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5" name="Footer Placeholder 4">
            <a:extLst>
              <a:ext uri="{FF2B5EF4-FFF2-40B4-BE49-F238E27FC236}">
                <a16:creationId xmlns:a16="http://schemas.microsoft.com/office/drawing/2014/main" id="{7E06458B-2420-42E9-BBBA-F33304C6E7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DF2BD78-6B25-4A20-9CBD-155B6B10C9A3}"/>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1753467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6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D7EA-7D33-4D02-91F0-7F2C8B7D1A8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831880C-2B13-401E-9B19-614D034558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C00DE0-E440-46B1-A698-EF823A23EC29}"/>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5" name="Footer Placeholder 4">
            <a:extLst>
              <a:ext uri="{FF2B5EF4-FFF2-40B4-BE49-F238E27FC236}">
                <a16:creationId xmlns:a16="http://schemas.microsoft.com/office/drawing/2014/main" id="{B555C151-7A35-4F25-B990-E8642BE2B8A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0724FD-5CC3-4F01-93F9-134501CC126A}"/>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309538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0C1C-896A-4E2B-8833-0870F7FE4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174BA35-B78E-4652-A218-8D787DD5D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344415-3898-4714-A06F-3F7BF4007658}"/>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5" name="Footer Placeholder 4">
            <a:extLst>
              <a:ext uri="{FF2B5EF4-FFF2-40B4-BE49-F238E27FC236}">
                <a16:creationId xmlns:a16="http://schemas.microsoft.com/office/drawing/2014/main" id="{DB8530A3-12F1-4F56-849C-234E43892E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ED81BB-5DFF-4F33-A446-EACEAA18123C}"/>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301217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95A6-03D8-4F1F-BC64-4F019FB99A3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2E8DD3-38BE-4F18-98E8-85707C1CD9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A9625E5-36ED-4CE0-B3D7-3D328A4001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7F4875C-85A1-48F3-A0A0-9D0C98E57ACF}"/>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6" name="Footer Placeholder 5">
            <a:extLst>
              <a:ext uri="{FF2B5EF4-FFF2-40B4-BE49-F238E27FC236}">
                <a16:creationId xmlns:a16="http://schemas.microsoft.com/office/drawing/2014/main" id="{CD049262-B903-40D2-99E9-4283ABABFE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EAD48B0-2D46-4931-B046-2CD0AE6AA2C5}"/>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408946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5186-2E98-4436-B3AF-331DCDA6E2F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456954B-DA1D-4F2A-889B-8B073CAB2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3AD6FE-4901-459E-8BCB-489EB25705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ECE7424-C152-4C80-86FA-B105892CB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1EC812-2BBD-401A-8295-B752226665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34AA1D2-A2ED-4A36-83B4-DCAF4FF007E4}"/>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8" name="Footer Placeholder 7">
            <a:extLst>
              <a:ext uri="{FF2B5EF4-FFF2-40B4-BE49-F238E27FC236}">
                <a16:creationId xmlns:a16="http://schemas.microsoft.com/office/drawing/2014/main" id="{DAC5759D-902B-47FF-9D4A-D63A492501D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66D00C4-B886-40BC-9047-9A7D3E182B59}"/>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125475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0C84-FB02-4EBB-8316-DBAD1AAC32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2C4C9AF-2B15-43CA-B871-0B9C7881828F}"/>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4" name="Footer Placeholder 3">
            <a:extLst>
              <a:ext uri="{FF2B5EF4-FFF2-40B4-BE49-F238E27FC236}">
                <a16:creationId xmlns:a16="http://schemas.microsoft.com/office/drawing/2014/main" id="{1456450D-F801-4260-92CB-F7070843549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DBE034E-9549-4406-B902-43EF46CA8166}"/>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2026631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E1E516-DE12-4A70-8EE5-1395DB3A0BCC}"/>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3" name="Footer Placeholder 2">
            <a:extLst>
              <a:ext uri="{FF2B5EF4-FFF2-40B4-BE49-F238E27FC236}">
                <a16:creationId xmlns:a16="http://schemas.microsoft.com/office/drawing/2014/main" id="{1080658A-DF85-4AF4-AE67-3A9BAB4F825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62577A9-B0BD-4301-9B41-6FA8FDADBEB8}"/>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177395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698E-5AF9-414E-925C-7F593BFBA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6A27A3A-98BF-4DFD-97F4-52CD211BD9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9D0CD9A-CF1B-47A6-9FD9-8CFF3664E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35C735-02FE-4C0E-8F96-0A76E8DB57E7}"/>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6" name="Footer Placeholder 5">
            <a:extLst>
              <a:ext uri="{FF2B5EF4-FFF2-40B4-BE49-F238E27FC236}">
                <a16:creationId xmlns:a16="http://schemas.microsoft.com/office/drawing/2014/main" id="{5C86DA7F-72C3-4999-AAD2-00E25179305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932C45-F545-454B-AF70-DB0F341F80CE}"/>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263128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4BB3-C368-4ABA-BAE0-CB5BB0F1A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6E44277-E03E-4B8F-902B-832BEEDB5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4530578-B123-4DA0-AA60-0704AA972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0A603-B1B3-4589-B8BC-7E541413E4F9}"/>
              </a:ext>
            </a:extLst>
          </p:cNvPr>
          <p:cNvSpPr>
            <a:spLocks noGrp="1"/>
          </p:cNvSpPr>
          <p:nvPr>
            <p:ph type="dt" sz="half" idx="10"/>
          </p:nvPr>
        </p:nvSpPr>
        <p:spPr/>
        <p:txBody>
          <a:bodyPr/>
          <a:lstStyle/>
          <a:p>
            <a:fld id="{FCADACF8-F325-44B8-9C25-E9ED6284F928}" type="datetimeFigureOut">
              <a:rPr lang="en-AU" smtClean="0"/>
              <a:t>1/02/2024</a:t>
            </a:fld>
            <a:endParaRPr lang="en-AU"/>
          </a:p>
        </p:txBody>
      </p:sp>
      <p:sp>
        <p:nvSpPr>
          <p:cNvPr id="6" name="Footer Placeholder 5">
            <a:extLst>
              <a:ext uri="{FF2B5EF4-FFF2-40B4-BE49-F238E27FC236}">
                <a16:creationId xmlns:a16="http://schemas.microsoft.com/office/drawing/2014/main" id="{624C66CC-9238-42D8-996D-2D9797193A9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844F47E-5591-4500-95EC-15AD59B02577}"/>
              </a:ext>
            </a:extLst>
          </p:cNvPr>
          <p:cNvSpPr>
            <a:spLocks noGrp="1"/>
          </p:cNvSpPr>
          <p:nvPr>
            <p:ph type="sldNum" sz="quarter" idx="12"/>
          </p:nvPr>
        </p:nvSpPr>
        <p:spPr/>
        <p:txBody>
          <a:bodyPr/>
          <a:lstStyle/>
          <a:p>
            <a:fld id="{4A108A09-938E-4930-9F71-677EA6AF463F}" type="slidenum">
              <a:rPr lang="en-AU" smtClean="0"/>
              <a:t>‹#›</a:t>
            </a:fld>
            <a:endParaRPr lang="en-AU"/>
          </a:p>
        </p:txBody>
      </p:sp>
    </p:spTree>
    <p:extLst>
      <p:ext uri="{BB962C8B-B14F-4D97-AF65-F5344CB8AC3E}">
        <p14:creationId xmlns:p14="http://schemas.microsoft.com/office/powerpoint/2010/main" val="371635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4FBA1-828B-480F-B72F-192B668A0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0F1589-E0C4-495D-9F88-A2F8B6DF6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664CC9-0E00-427B-B479-4F2477AD27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DACF8-F325-44B8-9C25-E9ED6284F928}" type="datetimeFigureOut">
              <a:rPr lang="en-AU" smtClean="0"/>
              <a:t>1/02/2024</a:t>
            </a:fld>
            <a:endParaRPr lang="en-AU"/>
          </a:p>
        </p:txBody>
      </p:sp>
      <p:sp>
        <p:nvSpPr>
          <p:cNvPr id="5" name="Footer Placeholder 4">
            <a:extLst>
              <a:ext uri="{FF2B5EF4-FFF2-40B4-BE49-F238E27FC236}">
                <a16:creationId xmlns:a16="http://schemas.microsoft.com/office/drawing/2014/main" id="{21A4493C-CB82-4B63-B9C5-8680AF29E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57DEC44-EB66-41B0-9F34-BE634917C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08A09-938E-4930-9F71-677EA6AF463F}" type="slidenum">
              <a:rPr lang="en-AU" smtClean="0"/>
              <a:t>‹#›</a:t>
            </a:fld>
            <a:endParaRPr lang="en-AU"/>
          </a:p>
        </p:txBody>
      </p:sp>
    </p:spTree>
    <p:extLst>
      <p:ext uri="{BB962C8B-B14F-4D97-AF65-F5344CB8AC3E}">
        <p14:creationId xmlns:p14="http://schemas.microsoft.com/office/powerpoint/2010/main" val="819281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1.svg"/><Relationship Id="rId1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57.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notesSlide" Target="../notesSlides/notesSlide9.xml"/><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9.svg"/><Relationship Id="rId5" Type="http://schemas.openxmlformats.org/officeDocument/2006/relationships/image" Target="../media/image55.svg"/><Relationship Id="rId15" Type="http://schemas.openxmlformats.org/officeDocument/2006/relationships/image" Target="../media/image63.svg"/><Relationship Id="rId10" Type="http://schemas.openxmlformats.org/officeDocument/2006/relationships/image" Target="../media/image58.png"/><Relationship Id="rId19" Type="http://schemas.openxmlformats.org/officeDocument/2006/relationships/image" Target="../media/image29.svg"/><Relationship Id="rId4" Type="http://schemas.openxmlformats.org/officeDocument/2006/relationships/image" Target="../media/image54.png"/><Relationship Id="rId9" Type="http://schemas.openxmlformats.org/officeDocument/2006/relationships/image" Target="../media/image39.svg"/><Relationship Id="rId1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5.sv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8.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7.sv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0.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cyberphysics.co.uk/topics/radioact/Radio/EMSpectrumcolor.jpg" TargetMode="External"/><Relationship Id="rId4" Type="http://schemas.openxmlformats.org/officeDocument/2006/relationships/image" Target="../media/image7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i0.wp.com/blog.education.nationalgeographic.org/wp-content/uploads/2015/09/31695.jpg?ssl=1" TargetMode="External"/><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4.jpg"/><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57.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hyperlink" Target="https://pngimg.com/download/55974" TargetMode="External"/><Relationship Id="rId4" Type="http://schemas.openxmlformats.org/officeDocument/2006/relationships/image" Target="../media/image75.png"/><Relationship Id="rId9" Type="http://schemas.openxmlformats.org/officeDocument/2006/relationships/image" Target="../media/image77.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creativecommons.org/licenses/by-nc/3.0/" TargetMode="External"/><Relationship Id="rId4" Type="http://schemas.openxmlformats.org/officeDocument/2006/relationships/hyperlink" Target="https://pngimg.com/download/55974"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pngimg.com/download/55974" TargetMode="External"/><Relationship Id="rId3" Type="http://schemas.openxmlformats.org/officeDocument/2006/relationships/image" Target="../media/image79.png"/><Relationship Id="rId7"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2.png"/><Relationship Id="rId4" Type="http://schemas.openxmlformats.org/officeDocument/2006/relationships/image" Target="../media/image80.svg"/><Relationship Id="rId9" Type="http://schemas.openxmlformats.org/officeDocument/2006/relationships/hyperlink" Target="https://creativecommons.org/licenses/by-nc/3.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85.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t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tif"/><Relationship Id="rId5" Type="http://schemas.openxmlformats.org/officeDocument/2006/relationships/image" Target="../media/image14.tif"/><Relationship Id="rId4" Type="http://schemas.openxmlformats.org/officeDocument/2006/relationships/image" Target="../media/image13.t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png"/><Relationship Id="rId21" Type="http://schemas.openxmlformats.org/officeDocument/2006/relationships/image" Target="../media/image41.svg"/><Relationship Id="rId34" Type="http://schemas.openxmlformats.org/officeDocument/2006/relationships/image" Target="../media/image52.pn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5" Type="http://schemas.openxmlformats.org/officeDocument/2006/relationships/image" Target="../media/image45.svg"/><Relationship Id="rId33" Type="http://schemas.openxmlformats.org/officeDocument/2006/relationships/image" Target="../media/image21.svg"/><Relationship Id="rId2" Type="http://schemas.openxmlformats.org/officeDocument/2006/relationships/notesSlide" Target="../notesSlides/notesSlide8.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44.png"/><Relationship Id="rId32" Type="http://schemas.openxmlformats.org/officeDocument/2006/relationships/image" Target="../media/image20.pn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43.sv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svg"/><Relationship Id="rId31" Type="http://schemas.openxmlformats.org/officeDocument/2006/relationships/image" Target="../media/image51.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svg"/><Relationship Id="rId30" Type="http://schemas.openxmlformats.org/officeDocument/2006/relationships/image" Target="../media/image50.png"/><Relationship Id="rId35"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7A403-F103-4202-81B6-4D5E8536D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39" y="1752359"/>
            <a:ext cx="11410123" cy="3353283"/>
          </a:xfrm>
          <a:prstGeom prst="rect">
            <a:avLst/>
          </a:prstGeom>
        </p:spPr>
      </p:pic>
    </p:spTree>
    <p:extLst>
      <p:ext uri="{BB962C8B-B14F-4D97-AF65-F5344CB8AC3E}">
        <p14:creationId xmlns:p14="http://schemas.microsoft.com/office/powerpoint/2010/main" val="242981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4" name="Oval 3">
            <a:extLst>
              <a:ext uri="{FF2B5EF4-FFF2-40B4-BE49-F238E27FC236}">
                <a16:creationId xmlns:a16="http://schemas.microsoft.com/office/drawing/2014/main" id="{D28E1968-1821-4737-8A31-1B7867A88D53}"/>
              </a:ext>
            </a:extLst>
          </p:cNvPr>
          <p:cNvSpPr/>
          <p:nvPr/>
        </p:nvSpPr>
        <p:spPr>
          <a:xfrm>
            <a:off x="1531499" y="1042599"/>
            <a:ext cx="9129002" cy="536018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C29CC59-D539-436A-B224-1E7FF1E0E73D}"/>
              </a:ext>
            </a:extLst>
          </p:cNvPr>
          <p:cNvSpPr txBox="1"/>
          <p:nvPr/>
        </p:nvSpPr>
        <p:spPr>
          <a:xfrm>
            <a:off x="2966867" y="1706756"/>
            <a:ext cx="7471316" cy="4031873"/>
          </a:xfrm>
          <a:prstGeom prst="rect">
            <a:avLst/>
          </a:prstGeom>
          <a:noFill/>
        </p:spPr>
        <p:txBody>
          <a:bodyPr wrap="square" rtlCol="0">
            <a:spAutoFit/>
          </a:bodyPr>
          <a:lstStyle/>
          <a:p>
            <a:r>
              <a:rPr lang="en-AU" sz="3200" dirty="0"/>
              <a:t>Understanding light has led to the development of microscopes, microwave ovens, telescopes, X-rays, lasers, our optical fibre network, sending and receiving signals worldwide via satellites, even development of an artificial (bionic) eye…   </a:t>
            </a:r>
          </a:p>
          <a:p>
            <a:endParaRPr lang="en-AU" sz="3200" dirty="0"/>
          </a:p>
          <a:p>
            <a:r>
              <a:rPr lang="en-AU" sz="3200" dirty="0"/>
              <a:t>What else?</a:t>
            </a:r>
          </a:p>
        </p:txBody>
      </p:sp>
      <p:pic>
        <p:nvPicPr>
          <p:cNvPr id="5" name="Graphic 4" descr="Lightbulb">
            <a:extLst>
              <a:ext uri="{FF2B5EF4-FFF2-40B4-BE49-F238E27FC236}">
                <a16:creationId xmlns:a16="http://schemas.microsoft.com/office/drawing/2014/main" id="{09AAF2B0-1230-4C87-ADC0-BFAEF2F3CC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8173" y="0"/>
            <a:ext cx="1700564" cy="1700564"/>
          </a:xfrm>
          <a:prstGeom prst="rect">
            <a:avLst/>
          </a:prstGeom>
        </p:spPr>
      </p:pic>
      <p:pic>
        <p:nvPicPr>
          <p:cNvPr id="6" name="Graphic 5" descr="Eyes">
            <a:extLst>
              <a:ext uri="{FF2B5EF4-FFF2-40B4-BE49-F238E27FC236}">
                <a16:creationId xmlns:a16="http://schemas.microsoft.com/office/drawing/2014/main" id="{2F93F02F-A9A0-4087-A011-CCBA703C2E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313" y="455213"/>
            <a:ext cx="1147776" cy="1147776"/>
          </a:xfrm>
          <a:prstGeom prst="rect">
            <a:avLst/>
          </a:prstGeom>
        </p:spPr>
      </p:pic>
      <p:pic>
        <p:nvPicPr>
          <p:cNvPr id="7" name="Graphic 6" descr="Disconnected">
            <a:extLst>
              <a:ext uri="{FF2B5EF4-FFF2-40B4-BE49-F238E27FC236}">
                <a16:creationId xmlns:a16="http://schemas.microsoft.com/office/drawing/2014/main" id="{D64D7CAA-F0F0-4F73-99F8-961690810A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2009" y="585399"/>
            <a:ext cx="914400" cy="914400"/>
          </a:xfrm>
          <a:prstGeom prst="rect">
            <a:avLst/>
          </a:prstGeom>
        </p:spPr>
      </p:pic>
      <p:pic>
        <p:nvPicPr>
          <p:cNvPr id="9" name="Graphic 8" descr="Telescope">
            <a:extLst>
              <a:ext uri="{FF2B5EF4-FFF2-40B4-BE49-F238E27FC236}">
                <a16:creationId xmlns:a16="http://schemas.microsoft.com/office/drawing/2014/main" id="{78FA0323-9A10-4C07-A4A1-BFD2F0647E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4809" y="5239909"/>
            <a:ext cx="914400" cy="914400"/>
          </a:xfrm>
          <a:prstGeom prst="rect">
            <a:avLst/>
          </a:prstGeom>
        </p:spPr>
      </p:pic>
      <p:pic>
        <p:nvPicPr>
          <p:cNvPr id="11" name="Graphic 10" descr="Microscope">
            <a:extLst>
              <a:ext uri="{FF2B5EF4-FFF2-40B4-BE49-F238E27FC236}">
                <a16:creationId xmlns:a16="http://schemas.microsoft.com/office/drawing/2014/main" id="{87D71115-6DEC-41B5-86AD-F4C345C2AD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47462" y="4372531"/>
            <a:ext cx="914400" cy="914400"/>
          </a:xfrm>
          <a:prstGeom prst="rect">
            <a:avLst/>
          </a:prstGeom>
        </p:spPr>
      </p:pic>
      <p:pic>
        <p:nvPicPr>
          <p:cNvPr id="13" name="Graphic 12" descr="Lighthouse scene">
            <a:extLst>
              <a:ext uri="{FF2B5EF4-FFF2-40B4-BE49-F238E27FC236}">
                <a16:creationId xmlns:a16="http://schemas.microsoft.com/office/drawing/2014/main" id="{527D6E16-B9C4-41A0-8E54-F4EBEDD62F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006585" y="563756"/>
            <a:ext cx="914400" cy="914400"/>
          </a:xfrm>
          <a:prstGeom prst="rect">
            <a:avLst/>
          </a:prstGeom>
        </p:spPr>
      </p:pic>
      <p:pic>
        <p:nvPicPr>
          <p:cNvPr id="15" name="Graphic 14" descr="Skeleton">
            <a:extLst>
              <a:ext uri="{FF2B5EF4-FFF2-40B4-BE49-F238E27FC236}">
                <a16:creationId xmlns:a16="http://schemas.microsoft.com/office/drawing/2014/main" id="{C6F96BDC-A664-4FA3-8ADB-132AD42021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6615" y="2682883"/>
            <a:ext cx="914400" cy="914400"/>
          </a:xfrm>
          <a:prstGeom prst="rect">
            <a:avLst/>
          </a:prstGeom>
        </p:spPr>
      </p:pic>
      <p:pic>
        <p:nvPicPr>
          <p:cNvPr id="16" name="Graphic 15" descr="Satellite">
            <a:extLst>
              <a:ext uri="{FF2B5EF4-FFF2-40B4-BE49-F238E27FC236}">
                <a16:creationId xmlns:a16="http://schemas.microsoft.com/office/drawing/2014/main" id="{A3C85FDB-EFFD-469B-8305-9C0A9022FF5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06978" y="2339332"/>
            <a:ext cx="914400" cy="914400"/>
          </a:xfrm>
          <a:prstGeom prst="rect">
            <a:avLst/>
          </a:prstGeom>
        </p:spPr>
      </p:pic>
    </p:spTree>
    <p:extLst>
      <p:ext uri="{BB962C8B-B14F-4D97-AF65-F5344CB8AC3E}">
        <p14:creationId xmlns:p14="http://schemas.microsoft.com/office/powerpoint/2010/main" val="294395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4" name="Picture 3">
            <a:extLst>
              <a:ext uri="{FF2B5EF4-FFF2-40B4-BE49-F238E27FC236}">
                <a16:creationId xmlns:a16="http://schemas.microsoft.com/office/drawing/2014/main" id="{565A2B3C-B1B8-4F71-8CAA-4A36AB1D8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8713" y="3377499"/>
            <a:ext cx="6753614" cy="3480501"/>
          </a:xfrm>
          <a:prstGeom prst="rect">
            <a:avLst/>
          </a:prstGeom>
        </p:spPr>
      </p:pic>
      <p:sp>
        <p:nvSpPr>
          <p:cNvPr id="6" name="Oval 5">
            <a:extLst>
              <a:ext uri="{FF2B5EF4-FFF2-40B4-BE49-F238E27FC236}">
                <a16:creationId xmlns:a16="http://schemas.microsoft.com/office/drawing/2014/main" id="{35072B6F-9DEE-4593-9FDF-BB7EB9C08BE1}"/>
              </a:ext>
            </a:extLst>
          </p:cNvPr>
          <p:cNvSpPr/>
          <p:nvPr/>
        </p:nvSpPr>
        <p:spPr>
          <a:xfrm>
            <a:off x="2768644" y="65587"/>
            <a:ext cx="6653683" cy="32017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EE53F23D-E847-4D8F-8621-ABAFFFD1AD49}"/>
              </a:ext>
            </a:extLst>
          </p:cNvPr>
          <p:cNvSpPr txBox="1"/>
          <p:nvPr/>
        </p:nvSpPr>
        <p:spPr>
          <a:xfrm>
            <a:off x="3319180" y="713677"/>
            <a:ext cx="6103147" cy="2308324"/>
          </a:xfrm>
          <a:prstGeom prst="rect">
            <a:avLst/>
          </a:prstGeom>
          <a:noFill/>
        </p:spPr>
        <p:txBody>
          <a:bodyPr wrap="square" rtlCol="0">
            <a:spAutoFit/>
          </a:bodyPr>
          <a:lstStyle/>
          <a:p>
            <a:r>
              <a:rPr lang="en-AU" sz="2400" dirty="0"/>
              <a:t>FLEET uses light to develop and understand behaviour/properties of thin materials (1 atom thick) and electronic circuits for the next generation of energy-efficient electronic technologies. </a:t>
            </a:r>
          </a:p>
          <a:p>
            <a:endParaRPr lang="en-AU" sz="2400" dirty="0"/>
          </a:p>
        </p:txBody>
      </p:sp>
    </p:spTree>
    <p:extLst>
      <p:ext uri="{BB962C8B-B14F-4D97-AF65-F5344CB8AC3E}">
        <p14:creationId xmlns:p14="http://schemas.microsoft.com/office/powerpoint/2010/main" val="200577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1E7FDA2-A3B6-451D-8D46-9CC0F2EFCAA3}"/>
              </a:ext>
            </a:extLst>
          </p:cNvPr>
          <p:cNvSpPr/>
          <p:nvPr/>
        </p:nvSpPr>
        <p:spPr>
          <a:xfrm>
            <a:off x="1670117" y="1154650"/>
            <a:ext cx="7745229" cy="379582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3" name="TextBox 2">
            <a:extLst>
              <a:ext uri="{FF2B5EF4-FFF2-40B4-BE49-F238E27FC236}">
                <a16:creationId xmlns:a16="http://schemas.microsoft.com/office/drawing/2014/main" id="{FE581BA7-CA33-43FD-BD87-83B39BFD7F79}"/>
              </a:ext>
            </a:extLst>
          </p:cNvPr>
          <p:cNvSpPr txBox="1"/>
          <p:nvPr/>
        </p:nvSpPr>
        <p:spPr>
          <a:xfrm>
            <a:off x="2776654" y="2534533"/>
            <a:ext cx="6936058" cy="1107996"/>
          </a:xfrm>
          <a:prstGeom prst="rect">
            <a:avLst/>
          </a:prstGeom>
          <a:noFill/>
        </p:spPr>
        <p:txBody>
          <a:bodyPr wrap="square" rtlCol="0">
            <a:spAutoFit/>
          </a:bodyPr>
          <a:lstStyle/>
          <a:p>
            <a:r>
              <a:rPr lang="en-US" sz="6600" dirty="0"/>
              <a:t>But what is light?</a:t>
            </a:r>
            <a:endParaRPr lang="en-AU" sz="6600" dirty="0"/>
          </a:p>
        </p:txBody>
      </p:sp>
      <p:pic>
        <p:nvPicPr>
          <p:cNvPr id="7" name="Graphic 6" descr="Lightbulb">
            <a:extLst>
              <a:ext uri="{FF2B5EF4-FFF2-40B4-BE49-F238E27FC236}">
                <a16:creationId xmlns:a16="http://schemas.microsoft.com/office/drawing/2014/main" id="{4D2DFE3F-8961-4054-9C88-29D12C50B2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2449" y="180787"/>
            <a:ext cx="1700564" cy="1700564"/>
          </a:xfrm>
          <a:prstGeom prst="rect">
            <a:avLst/>
          </a:prstGeom>
        </p:spPr>
      </p:pic>
      <p:pic>
        <p:nvPicPr>
          <p:cNvPr id="8" name="Graphic 7" descr="Head with gears">
            <a:extLst>
              <a:ext uri="{FF2B5EF4-FFF2-40B4-BE49-F238E27FC236}">
                <a16:creationId xmlns:a16="http://schemas.microsoft.com/office/drawing/2014/main" id="{A40422B7-D7B8-421F-95C7-C589E10CD0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9353" y="4633296"/>
            <a:ext cx="1323277" cy="1323277"/>
          </a:xfrm>
          <a:prstGeom prst="rect">
            <a:avLst/>
          </a:prstGeom>
        </p:spPr>
      </p:pic>
      <p:sp>
        <p:nvSpPr>
          <p:cNvPr id="9" name="Oval 8">
            <a:extLst>
              <a:ext uri="{FF2B5EF4-FFF2-40B4-BE49-F238E27FC236}">
                <a16:creationId xmlns:a16="http://schemas.microsoft.com/office/drawing/2014/main" id="{2FF10784-4FE2-4D85-A03D-576E98D558F5}"/>
              </a:ext>
            </a:extLst>
          </p:cNvPr>
          <p:cNvSpPr/>
          <p:nvPr/>
        </p:nvSpPr>
        <p:spPr>
          <a:xfrm>
            <a:off x="3056009" y="3975110"/>
            <a:ext cx="4973443" cy="260391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F1F318F-3E47-4652-8998-B248B9343EDD}"/>
              </a:ext>
            </a:extLst>
          </p:cNvPr>
          <p:cNvSpPr txBox="1"/>
          <p:nvPr/>
        </p:nvSpPr>
        <p:spPr>
          <a:xfrm>
            <a:off x="3419996" y="4756244"/>
            <a:ext cx="4519674" cy="830997"/>
          </a:xfrm>
          <a:prstGeom prst="rect">
            <a:avLst/>
          </a:prstGeom>
          <a:noFill/>
        </p:spPr>
        <p:txBody>
          <a:bodyPr wrap="square" rtlCol="0">
            <a:spAutoFit/>
          </a:bodyPr>
          <a:lstStyle/>
          <a:p>
            <a:r>
              <a:rPr lang="en-US" sz="2400" dirty="0"/>
              <a:t>Activity: Work in small groups and brainstorm what you think light is. </a:t>
            </a:r>
            <a:endParaRPr lang="en-AU" sz="2400" dirty="0"/>
          </a:p>
        </p:txBody>
      </p:sp>
    </p:spTree>
    <p:extLst>
      <p:ext uri="{BB962C8B-B14F-4D97-AF65-F5344CB8AC3E}">
        <p14:creationId xmlns:p14="http://schemas.microsoft.com/office/powerpoint/2010/main" val="206932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3" name="Oval 2">
            <a:extLst>
              <a:ext uri="{FF2B5EF4-FFF2-40B4-BE49-F238E27FC236}">
                <a16:creationId xmlns:a16="http://schemas.microsoft.com/office/drawing/2014/main" id="{7A1F1C8B-D4C5-466D-A165-A44760B400F8}"/>
              </a:ext>
            </a:extLst>
          </p:cNvPr>
          <p:cNvSpPr/>
          <p:nvPr/>
        </p:nvSpPr>
        <p:spPr>
          <a:xfrm>
            <a:off x="2383796" y="727866"/>
            <a:ext cx="6771356" cy="304936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33A28817-418D-430E-9360-99B9A0355605}"/>
              </a:ext>
            </a:extLst>
          </p:cNvPr>
          <p:cNvSpPr txBox="1"/>
          <p:nvPr/>
        </p:nvSpPr>
        <p:spPr>
          <a:xfrm>
            <a:off x="3456877" y="1867825"/>
            <a:ext cx="4817327" cy="769441"/>
          </a:xfrm>
          <a:prstGeom prst="rect">
            <a:avLst/>
          </a:prstGeom>
          <a:noFill/>
        </p:spPr>
        <p:txBody>
          <a:bodyPr wrap="square" rtlCol="0">
            <a:spAutoFit/>
          </a:bodyPr>
          <a:lstStyle/>
          <a:p>
            <a:r>
              <a:rPr lang="en-US" sz="4400" dirty="0"/>
              <a:t>What about sound?</a:t>
            </a:r>
            <a:endParaRPr lang="en-AU" sz="4400" dirty="0"/>
          </a:p>
        </p:txBody>
      </p:sp>
      <p:sp>
        <p:nvSpPr>
          <p:cNvPr id="5" name="Oval 4">
            <a:extLst>
              <a:ext uri="{FF2B5EF4-FFF2-40B4-BE49-F238E27FC236}">
                <a16:creationId xmlns:a16="http://schemas.microsoft.com/office/drawing/2014/main" id="{5CBAA023-238F-490A-B61B-6E667140723C}"/>
              </a:ext>
            </a:extLst>
          </p:cNvPr>
          <p:cNvSpPr/>
          <p:nvPr/>
        </p:nvSpPr>
        <p:spPr>
          <a:xfrm>
            <a:off x="3100037" y="3429000"/>
            <a:ext cx="5531005" cy="230999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Lightbulb">
            <a:extLst>
              <a:ext uri="{FF2B5EF4-FFF2-40B4-BE49-F238E27FC236}">
                <a16:creationId xmlns:a16="http://schemas.microsoft.com/office/drawing/2014/main" id="{21509FD7-9575-4F8E-8E41-B314220A46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232" y="1402263"/>
            <a:ext cx="1700564" cy="1700564"/>
          </a:xfrm>
          <a:prstGeom prst="rect">
            <a:avLst/>
          </a:prstGeom>
        </p:spPr>
      </p:pic>
      <p:pic>
        <p:nvPicPr>
          <p:cNvPr id="9" name="Graphic 8" descr="Podcast">
            <a:extLst>
              <a:ext uri="{FF2B5EF4-FFF2-40B4-BE49-F238E27FC236}">
                <a16:creationId xmlns:a16="http://schemas.microsoft.com/office/drawing/2014/main" id="{38FBAEF0-1404-4207-84F7-9825478AE4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8204" y="1502624"/>
            <a:ext cx="1767722" cy="1767722"/>
          </a:xfrm>
          <a:prstGeom prst="rect">
            <a:avLst/>
          </a:prstGeom>
        </p:spPr>
      </p:pic>
      <p:sp>
        <p:nvSpPr>
          <p:cNvPr id="10" name="TextBox 9">
            <a:extLst>
              <a:ext uri="{FF2B5EF4-FFF2-40B4-BE49-F238E27FC236}">
                <a16:creationId xmlns:a16="http://schemas.microsoft.com/office/drawing/2014/main" id="{250F2FAB-EE77-478A-A26A-D53BD9175348}"/>
              </a:ext>
            </a:extLst>
          </p:cNvPr>
          <p:cNvSpPr txBox="1"/>
          <p:nvPr/>
        </p:nvSpPr>
        <p:spPr>
          <a:xfrm>
            <a:off x="4112941" y="4091906"/>
            <a:ext cx="3735659" cy="954107"/>
          </a:xfrm>
          <a:prstGeom prst="rect">
            <a:avLst/>
          </a:prstGeom>
          <a:noFill/>
        </p:spPr>
        <p:txBody>
          <a:bodyPr wrap="square" rtlCol="0">
            <a:spAutoFit/>
          </a:bodyPr>
          <a:lstStyle/>
          <a:p>
            <a:r>
              <a:rPr lang="en-US" sz="2800" dirty="0"/>
              <a:t>Activity: What makes light different to sound?</a:t>
            </a:r>
            <a:endParaRPr lang="en-AU" sz="2800" dirty="0"/>
          </a:p>
        </p:txBody>
      </p:sp>
      <p:pic>
        <p:nvPicPr>
          <p:cNvPr id="11" name="Graphic 10" descr="Head with gears">
            <a:extLst>
              <a:ext uri="{FF2B5EF4-FFF2-40B4-BE49-F238E27FC236}">
                <a16:creationId xmlns:a16="http://schemas.microsoft.com/office/drawing/2014/main" id="{BA3875D5-01C2-4D2E-AA25-DDE0025D2F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14288" y="3922360"/>
            <a:ext cx="1323277" cy="1323277"/>
          </a:xfrm>
          <a:prstGeom prst="rect">
            <a:avLst/>
          </a:prstGeom>
        </p:spPr>
      </p:pic>
    </p:spTree>
    <p:extLst>
      <p:ext uri="{BB962C8B-B14F-4D97-AF65-F5344CB8AC3E}">
        <p14:creationId xmlns:p14="http://schemas.microsoft.com/office/powerpoint/2010/main" val="296858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3" name="Oval 2">
            <a:extLst>
              <a:ext uri="{FF2B5EF4-FFF2-40B4-BE49-F238E27FC236}">
                <a16:creationId xmlns:a16="http://schemas.microsoft.com/office/drawing/2014/main" id="{C1FEA412-F23A-4056-8918-0A5B7CD3C3EE}"/>
              </a:ext>
            </a:extLst>
          </p:cNvPr>
          <p:cNvSpPr/>
          <p:nvPr/>
        </p:nvSpPr>
        <p:spPr>
          <a:xfrm>
            <a:off x="2110654" y="1336331"/>
            <a:ext cx="7072439" cy="305543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67EAD1B-460D-4F9C-8F34-4BB13AB361EC}"/>
              </a:ext>
            </a:extLst>
          </p:cNvPr>
          <p:cNvSpPr txBox="1"/>
          <p:nvPr/>
        </p:nvSpPr>
        <p:spPr>
          <a:xfrm>
            <a:off x="3565602" y="2263582"/>
            <a:ext cx="5060796" cy="830997"/>
          </a:xfrm>
          <a:prstGeom prst="rect">
            <a:avLst/>
          </a:prstGeom>
          <a:noFill/>
        </p:spPr>
        <p:txBody>
          <a:bodyPr wrap="square" rtlCol="0">
            <a:spAutoFit/>
          </a:bodyPr>
          <a:lstStyle/>
          <a:p>
            <a:r>
              <a:rPr lang="en-US" sz="4800" dirty="0"/>
              <a:t>How do we see?</a:t>
            </a:r>
            <a:endParaRPr lang="en-AU" sz="4800" dirty="0"/>
          </a:p>
        </p:txBody>
      </p:sp>
      <p:pic>
        <p:nvPicPr>
          <p:cNvPr id="7" name="Graphic 6" descr="Eyes">
            <a:extLst>
              <a:ext uri="{FF2B5EF4-FFF2-40B4-BE49-F238E27FC236}">
                <a16:creationId xmlns:a16="http://schemas.microsoft.com/office/drawing/2014/main" id="{11721ADB-FC17-4F65-9924-054EB78FC6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5696" y="16614"/>
            <a:ext cx="1505415" cy="1505415"/>
          </a:xfrm>
          <a:prstGeom prst="rect">
            <a:avLst/>
          </a:prstGeom>
        </p:spPr>
      </p:pic>
      <p:sp>
        <p:nvSpPr>
          <p:cNvPr id="9" name="Oval 8">
            <a:extLst>
              <a:ext uri="{FF2B5EF4-FFF2-40B4-BE49-F238E27FC236}">
                <a16:creationId xmlns:a16="http://schemas.microsoft.com/office/drawing/2014/main" id="{BF9E33B3-BCE9-4AB1-9EA2-A0E04FCC1AC3}"/>
              </a:ext>
            </a:extLst>
          </p:cNvPr>
          <p:cNvSpPr/>
          <p:nvPr/>
        </p:nvSpPr>
        <p:spPr>
          <a:xfrm>
            <a:off x="2795459" y="3830652"/>
            <a:ext cx="5830939" cy="23328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8DDD4CD-EED0-4D3A-8C9B-945235474CF6}"/>
              </a:ext>
            </a:extLst>
          </p:cNvPr>
          <p:cNvSpPr/>
          <p:nvPr/>
        </p:nvSpPr>
        <p:spPr>
          <a:xfrm>
            <a:off x="3337931" y="4417421"/>
            <a:ext cx="5516138" cy="1200329"/>
          </a:xfrm>
          <a:prstGeom prst="rect">
            <a:avLst/>
          </a:prstGeom>
        </p:spPr>
        <p:txBody>
          <a:bodyPr wrap="square">
            <a:spAutoFit/>
          </a:bodyPr>
          <a:lstStyle/>
          <a:p>
            <a:r>
              <a:rPr lang="en-US" sz="2400" dirty="0"/>
              <a:t>Activity: Work in small groups and brainstorm how you think we see. Draw pictures, use words, whatever works…</a:t>
            </a:r>
            <a:endParaRPr lang="en-AU" sz="2400" dirty="0"/>
          </a:p>
        </p:txBody>
      </p:sp>
      <p:pic>
        <p:nvPicPr>
          <p:cNvPr id="8" name="Graphic 7" descr="Head with gears">
            <a:extLst>
              <a:ext uri="{FF2B5EF4-FFF2-40B4-BE49-F238E27FC236}">
                <a16:creationId xmlns:a16="http://schemas.microsoft.com/office/drawing/2014/main" id="{826C3503-E050-4BAD-B8A7-4DD5C34DEA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1877" y="4399648"/>
            <a:ext cx="1200615" cy="1200615"/>
          </a:xfrm>
          <a:prstGeom prst="rect">
            <a:avLst/>
          </a:prstGeom>
        </p:spPr>
      </p:pic>
    </p:spTree>
    <p:extLst>
      <p:ext uri="{BB962C8B-B14F-4D97-AF65-F5344CB8AC3E}">
        <p14:creationId xmlns:p14="http://schemas.microsoft.com/office/powerpoint/2010/main" val="269649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4" name="Picture 3">
            <a:extLst>
              <a:ext uri="{FF2B5EF4-FFF2-40B4-BE49-F238E27FC236}">
                <a16:creationId xmlns:a16="http://schemas.microsoft.com/office/drawing/2014/main" id="{E0D66847-EB64-4EF7-B151-26D3526A1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4862" y="0"/>
            <a:ext cx="9342276" cy="6858000"/>
          </a:xfrm>
          <a:prstGeom prst="rect">
            <a:avLst/>
          </a:prstGeom>
        </p:spPr>
      </p:pic>
    </p:spTree>
    <p:extLst>
      <p:ext uri="{BB962C8B-B14F-4D97-AF65-F5344CB8AC3E}">
        <p14:creationId xmlns:p14="http://schemas.microsoft.com/office/powerpoint/2010/main" val="158986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4" name="Picture 3">
            <a:extLst>
              <a:ext uri="{FF2B5EF4-FFF2-40B4-BE49-F238E27FC236}">
                <a16:creationId xmlns:a16="http://schemas.microsoft.com/office/drawing/2014/main" id="{6D4CBB01-2106-4475-BA45-64763B33B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482" y="1795346"/>
            <a:ext cx="8434999" cy="2921620"/>
          </a:xfrm>
          <a:prstGeom prst="rect">
            <a:avLst/>
          </a:prstGeom>
        </p:spPr>
      </p:pic>
    </p:spTree>
    <p:extLst>
      <p:ext uri="{BB962C8B-B14F-4D97-AF65-F5344CB8AC3E}">
        <p14:creationId xmlns:p14="http://schemas.microsoft.com/office/powerpoint/2010/main" val="78727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3" name="Freeform: Shape 2">
            <a:extLst>
              <a:ext uri="{FF2B5EF4-FFF2-40B4-BE49-F238E27FC236}">
                <a16:creationId xmlns:a16="http://schemas.microsoft.com/office/drawing/2014/main" id="{C125C963-1D14-43B0-9E36-ED024458CB26}"/>
              </a:ext>
            </a:extLst>
          </p:cNvPr>
          <p:cNvSpPr/>
          <p:nvPr/>
        </p:nvSpPr>
        <p:spPr>
          <a:xfrm>
            <a:off x="1683834" y="1918009"/>
            <a:ext cx="7359805" cy="2174575"/>
          </a:xfrm>
          <a:custGeom>
            <a:avLst/>
            <a:gdLst>
              <a:gd name="connsiteX0" fmla="*/ 0 w 7359805"/>
              <a:gd name="connsiteY0" fmla="*/ 2152186 h 2174575"/>
              <a:gd name="connsiteX1" fmla="*/ 1070517 w 7359805"/>
              <a:gd name="connsiteY1" fmla="*/ 1 h 2174575"/>
              <a:gd name="connsiteX2" fmla="*/ 2520176 w 7359805"/>
              <a:gd name="connsiteY2" fmla="*/ 2141035 h 2174575"/>
              <a:gd name="connsiteX3" fmla="*/ 3836020 w 7359805"/>
              <a:gd name="connsiteY3" fmla="*/ 189571 h 2174575"/>
              <a:gd name="connsiteX4" fmla="*/ 5029200 w 7359805"/>
              <a:gd name="connsiteY4" fmla="*/ 2174489 h 2174575"/>
              <a:gd name="connsiteX5" fmla="*/ 6144322 w 7359805"/>
              <a:gd name="connsiteY5" fmla="*/ 278781 h 2174575"/>
              <a:gd name="connsiteX6" fmla="*/ 7359805 w 7359805"/>
              <a:gd name="connsiteY6" fmla="*/ 2141035 h 217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9805" h="2174575">
                <a:moveTo>
                  <a:pt x="0" y="2152186"/>
                </a:moveTo>
                <a:cubicBezTo>
                  <a:pt x="325244" y="1077022"/>
                  <a:pt x="650488" y="1859"/>
                  <a:pt x="1070517" y="1"/>
                </a:cubicBezTo>
                <a:cubicBezTo>
                  <a:pt x="1490546" y="-1858"/>
                  <a:pt x="2059259" y="2109440"/>
                  <a:pt x="2520176" y="2141035"/>
                </a:cubicBezTo>
                <a:cubicBezTo>
                  <a:pt x="2981093" y="2172630"/>
                  <a:pt x="3417849" y="183995"/>
                  <a:pt x="3836020" y="189571"/>
                </a:cubicBezTo>
                <a:cubicBezTo>
                  <a:pt x="4254191" y="195147"/>
                  <a:pt x="4644483" y="2159621"/>
                  <a:pt x="5029200" y="2174489"/>
                </a:cubicBezTo>
                <a:cubicBezTo>
                  <a:pt x="5413917" y="2189357"/>
                  <a:pt x="5755888" y="284357"/>
                  <a:pt x="6144322" y="278781"/>
                </a:cubicBezTo>
                <a:cubicBezTo>
                  <a:pt x="6532756" y="273205"/>
                  <a:pt x="6946280" y="1207120"/>
                  <a:pt x="7359805" y="214103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Arrow Connector 4">
            <a:extLst>
              <a:ext uri="{FF2B5EF4-FFF2-40B4-BE49-F238E27FC236}">
                <a16:creationId xmlns:a16="http://schemas.microsoft.com/office/drawing/2014/main" id="{BB1ACA12-5765-44FE-8309-1E532127D8D7}"/>
              </a:ext>
            </a:extLst>
          </p:cNvPr>
          <p:cNvCxnSpPr/>
          <p:nvPr/>
        </p:nvCxnSpPr>
        <p:spPr>
          <a:xfrm>
            <a:off x="2743200" y="1639229"/>
            <a:ext cx="283241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86DC83-0258-4C3A-99DF-AB2EEFBE79BF}"/>
              </a:ext>
            </a:extLst>
          </p:cNvPr>
          <p:cNvSpPr txBox="1"/>
          <p:nvPr/>
        </p:nvSpPr>
        <p:spPr>
          <a:xfrm>
            <a:off x="1349298" y="4987938"/>
            <a:ext cx="9645804" cy="830997"/>
          </a:xfrm>
          <a:prstGeom prst="rect">
            <a:avLst/>
          </a:prstGeom>
          <a:noFill/>
        </p:spPr>
        <p:txBody>
          <a:bodyPr wrap="square" rtlCol="0">
            <a:spAutoFit/>
          </a:bodyPr>
          <a:lstStyle/>
          <a:p>
            <a:r>
              <a:rPr lang="en-US" sz="2400" dirty="0"/>
              <a:t>The wavelength of a light wave is measured as the distance between two peaks</a:t>
            </a:r>
            <a:endParaRPr lang="en-AU" sz="2400" dirty="0"/>
          </a:p>
        </p:txBody>
      </p:sp>
      <p:cxnSp>
        <p:nvCxnSpPr>
          <p:cNvPr id="7" name="Straight Arrow Connector 6">
            <a:extLst>
              <a:ext uri="{FF2B5EF4-FFF2-40B4-BE49-F238E27FC236}">
                <a16:creationId xmlns:a16="http://schemas.microsoft.com/office/drawing/2014/main" id="{0939B4BB-671E-4930-85CA-B5EFA048BBAB}"/>
              </a:ext>
            </a:extLst>
          </p:cNvPr>
          <p:cNvCxnSpPr>
            <a:cxnSpLocks/>
          </p:cNvCxnSpPr>
          <p:nvPr/>
        </p:nvCxnSpPr>
        <p:spPr>
          <a:xfrm>
            <a:off x="10121462" y="2081048"/>
            <a:ext cx="0" cy="201153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863AB6A-DBEB-4E18-9734-D55C502B4F42}"/>
              </a:ext>
            </a:extLst>
          </p:cNvPr>
          <p:cNvCxnSpPr>
            <a:cxnSpLocks/>
          </p:cNvCxnSpPr>
          <p:nvPr/>
        </p:nvCxnSpPr>
        <p:spPr>
          <a:xfrm>
            <a:off x="8050924" y="2133600"/>
            <a:ext cx="1944414" cy="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75D8E5E-26BA-4290-AB29-B8C21209923D}"/>
              </a:ext>
            </a:extLst>
          </p:cNvPr>
          <p:cNvCxnSpPr>
            <a:cxnSpLocks/>
          </p:cNvCxnSpPr>
          <p:nvPr/>
        </p:nvCxnSpPr>
        <p:spPr>
          <a:xfrm>
            <a:off x="9043639" y="4092584"/>
            <a:ext cx="972207" cy="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447C1E-06E4-471C-BBB5-B09E1F00AA3E}"/>
              </a:ext>
            </a:extLst>
          </p:cNvPr>
          <p:cNvSpPr txBox="1"/>
          <p:nvPr/>
        </p:nvSpPr>
        <p:spPr>
          <a:xfrm>
            <a:off x="10342178" y="2711669"/>
            <a:ext cx="1555467" cy="461665"/>
          </a:xfrm>
          <a:prstGeom prst="rect">
            <a:avLst/>
          </a:prstGeom>
          <a:noFill/>
        </p:spPr>
        <p:txBody>
          <a:bodyPr wrap="square" rtlCol="0">
            <a:spAutoFit/>
          </a:bodyPr>
          <a:lstStyle/>
          <a:p>
            <a:r>
              <a:rPr lang="en-US" sz="2400" dirty="0"/>
              <a:t>Amplitude</a:t>
            </a:r>
            <a:endParaRPr lang="en-AU" sz="2400" dirty="0"/>
          </a:p>
        </p:txBody>
      </p:sp>
    </p:spTree>
    <p:extLst>
      <p:ext uri="{BB962C8B-B14F-4D97-AF65-F5344CB8AC3E}">
        <p14:creationId xmlns:p14="http://schemas.microsoft.com/office/powerpoint/2010/main" val="415327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4" name="Picture 3">
            <a:extLst>
              <a:ext uri="{FF2B5EF4-FFF2-40B4-BE49-F238E27FC236}">
                <a16:creationId xmlns:a16="http://schemas.microsoft.com/office/drawing/2014/main" id="{18B80C39-7FF4-459B-A845-1C34939A6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334" y="746695"/>
            <a:ext cx="7872761" cy="5904571"/>
          </a:xfrm>
          <a:prstGeom prst="rect">
            <a:avLst/>
          </a:prstGeom>
        </p:spPr>
      </p:pic>
      <p:sp>
        <p:nvSpPr>
          <p:cNvPr id="5" name="TextBox 4">
            <a:extLst>
              <a:ext uri="{FF2B5EF4-FFF2-40B4-BE49-F238E27FC236}">
                <a16:creationId xmlns:a16="http://schemas.microsoft.com/office/drawing/2014/main" id="{D57B5973-DE8B-4E99-A4D7-675B75F7774F}"/>
              </a:ext>
            </a:extLst>
          </p:cNvPr>
          <p:cNvSpPr txBox="1"/>
          <p:nvPr/>
        </p:nvSpPr>
        <p:spPr>
          <a:xfrm>
            <a:off x="613317" y="6154309"/>
            <a:ext cx="1654099" cy="553998"/>
          </a:xfrm>
          <a:prstGeom prst="rect">
            <a:avLst/>
          </a:prstGeom>
          <a:noFill/>
        </p:spPr>
        <p:txBody>
          <a:bodyPr wrap="square" rtlCol="0">
            <a:spAutoFit/>
          </a:bodyPr>
          <a:lstStyle/>
          <a:p>
            <a:r>
              <a:rPr lang="en-AU" sz="1200" i="1" dirty="0"/>
              <a:t>(Image: </a:t>
            </a:r>
            <a:r>
              <a:rPr lang="en-AU" sz="1200" i="1" dirty="0" err="1">
                <a:hlinkClick r:id="rId5"/>
              </a:rPr>
              <a:t>Cyberphysics</a:t>
            </a:r>
            <a:r>
              <a:rPr lang="en-AU" sz="1200" i="1" dirty="0"/>
              <a:t>)</a:t>
            </a:r>
            <a:endParaRPr lang="en-AU" sz="1200" dirty="0"/>
          </a:p>
          <a:p>
            <a:endParaRPr lang="en-AU" dirty="0"/>
          </a:p>
        </p:txBody>
      </p:sp>
    </p:spTree>
    <p:extLst>
      <p:ext uri="{BB962C8B-B14F-4D97-AF65-F5344CB8AC3E}">
        <p14:creationId xmlns:p14="http://schemas.microsoft.com/office/powerpoint/2010/main" val="219746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3" name="Picture 2">
            <a:extLst>
              <a:ext uri="{FF2B5EF4-FFF2-40B4-BE49-F238E27FC236}">
                <a16:creationId xmlns:a16="http://schemas.microsoft.com/office/drawing/2014/main" id="{FC2C3A66-F04C-4068-88DF-60FBFE3978E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541" y="836340"/>
            <a:ext cx="9511991" cy="4650060"/>
          </a:xfrm>
          <a:prstGeom prst="rect">
            <a:avLst/>
          </a:prstGeom>
          <a:noFill/>
          <a:ln>
            <a:noFill/>
          </a:ln>
        </p:spPr>
      </p:pic>
      <p:sp>
        <p:nvSpPr>
          <p:cNvPr id="4" name="TextBox 3">
            <a:extLst>
              <a:ext uri="{FF2B5EF4-FFF2-40B4-BE49-F238E27FC236}">
                <a16:creationId xmlns:a16="http://schemas.microsoft.com/office/drawing/2014/main" id="{12500478-8C1D-4A4D-B142-D91FBF2F7FB0}"/>
              </a:ext>
            </a:extLst>
          </p:cNvPr>
          <p:cNvSpPr txBox="1"/>
          <p:nvPr/>
        </p:nvSpPr>
        <p:spPr>
          <a:xfrm>
            <a:off x="334537" y="6356195"/>
            <a:ext cx="4270917" cy="553998"/>
          </a:xfrm>
          <a:prstGeom prst="rect">
            <a:avLst/>
          </a:prstGeom>
          <a:noFill/>
        </p:spPr>
        <p:txBody>
          <a:bodyPr wrap="square" rtlCol="0">
            <a:spAutoFit/>
          </a:bodyPr>
          <a:lstStyle/>
          <a:p>
            <a:r>
              <a:rPr lang="en-US" sz="1200" i="1" dirty="0"/>
              <a:t>(Image: </a:t>
            </a:r>
            <a:r>
              <a:rPr lang="en-US" sz="1200" i="1" u="sng" dirty="0">
                <a:hlinkClick r:id="rId5"/>
              </a:rPr>
              <a:t>National Geographic Education Blog</a:t>
            </a:r>
            <a:r>
              <a:rPr lang="en-US" sz="1200" i="1" dirty="0"/>
              <a:t>)</a:t>
            </a:r>
            <a:endParaRPr lang="en-AU" sz="1200" dirty="0"/>
          </a:p>
          <a:p>
            <a:endParaRPr lang="en-AU" dirty="0"/>
          </a:p>
        </p:txBody>
      </p:sp>
    </p:spTree>
    <p:extLst>
      <p:ext uri="{BB962C8B-B14F-4D97-AF65-F5344CB8AC3E}">
        <p14:creationId xmlns:p14="http://schemas.microsoft.com/office/powerpoint/2010/main" val="141248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D6B1E-FD55-4890-8761-F1CC98729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075" y="313233"/>
            <a:ext cx="5435415" cy="6231533"/>
          </a:xfrm>
          <a:prstGeom prst="rect">
            <a:avLst/>
          </a:prstGeom>
        </p:spPr>
      </p:pic>
      <p:sp>
        <p:nvSpPr>
          <p:cNvPr id="3" name="TextBox 2">
            <a:extLst>
              <a:ext uri="{FF2B5EF4-FFF2-40B4-BE49-F238E27FC236}">
                <a16:creationId xmlns:a16="http://schemas.microsoft.com/office/drawing/2014/main" id="{FDD0F009-A603-42C8-B521-7144C7F9CEB4}"/>
              </a:ext>
            </a:extLst>
          </p:cNvPr>
          <p:cNvSpPr txBox="1"/>
          <p:nvPr/>
        </p:nvSpPr>
        <p:spPr>
          <a:xfrm>
            <a:off x="4222142" y="3136611"/>
            <a:ext cx="2719346" cy="584775"/>
          </a:xfrm>
          <a:prstGeom prst="rect">
            <a:avLst/>
          </a:prstGeom>
          <a:noFill/>
        </p:spPr>
        <p:txBody>
          <a:bodyPr wrap="square" rtlCol="0">
            <a:spAutoFit/>
          </a:bodyPr>
          <a:lstStyle/>
          <a:p>
            <a:r>
              <a:rPr lang="en-US" sz="3200" dirty="0">
                <a:latin typeface="Candara" panose="020E0502030303020204" pitchFamily="34" charset="0"/>
              </a:rPr>
              <a:t>FLEET Schools</a:t>
            </a:r>
            <a:endParaRPr lang="en-AU" sz="3200" dirty="0">
              <a:latin typeface="Candara" panose="020E0502030303020204" pitchFamily="34" charset="0"/>
            </a:endParaRPr>
          </a:p>
        </p:txBody>
      </p:sp>
      <p:pic>
        <p:nvPicPr>
          <p:cNvPr id="4" name="Picture 3">
            <a:extLst>
              <a:ext uri="{FF2B5EF4-FFF2-40B4-BE49-F238E27FC236}">
                <a16:creationId xmlns:a16="http://schemas.microsoft.com/office/drawing/2014/main" id="{374A2F28-5780-4BEB-AF91-B03D51794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81" y="5912851"/>
            <a:ext cx="2921666" cy="698659"/>
          </a:xfrm>
          <a:prstGeom prst="rect">
            <a:avLst/>
          </a:prstGeom>
        </p:spPr>
      </p:pic>
      <p:pic>
        <p:nvPicPr>
          <p:cNvPr id="6" name="Picture 5">
            <a:extLst>
              <a:ext uri="{FF2B5EF4-FFF2-40B4-BE49-F238E27FC236}">
                <a16:creationId xmlns:a16="http://schemas.microsoft.com/office/drawing/2014/main" id="{F90DBC45-AE10-4D18-98DF-47850F5D0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3684" y="71562"/>
            <a:ext cx="1607885" cy="687674"/>
          </a:xfrm>
          <a:prstGeom prst="rect">
            <a:avLst/>
          </a:prstGeom>
        </p:spPr>
      </p:pic>
      <p:pic>
        <p:nvPicPr>
          <p:cNvPr id="8" name="Picture 7">
            <a:extLst>
              <a:ext uri="{FF2B5EF4-FFF2-40B4-BE49-F238E27FC236}">
                <a16:creationId xmlns:a16="http://schemas.microsoft.com/office/drawing/2014/main" id="{B2927091-0A15-42D2-B523-17F2C60DAB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41" y="92761"/>
            <a:ext cx="3596122" cy="307456"/>
          </a:xfrm>
          <a:prstGeom prst="rect">
            <a:avLst/>
          </a:prstGeom>
        </p:spPr>
      </p:pic>
      <p:pic>
        <p:nvPicPr>
          <p:cNvPr id="10" name="Picture 9">
            <a:extLst>
              <a:ext uri="{FF2B5EF4-FFF2-40B4-BE49-F238E27FC236}">
                <a16:creationId xmlns:a16="http://schemas.microsoft.com/office/drawing/2014/main" id="{52F626E0-1ECB-4323-975E-D17EA7B006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4018" y="759236"/>
            <a:ext cx="970058" cy="1128795"/>
          </a:xfrm>
          <a:prstGeom prst="rect">
            <a:avLst/>
          </a:prstGeom>
        </p:spPr>
      </p:pic>
      <p:pic>
        <p:nvPicPr>
          <p:cNvPr id="12" name="Picture 11">
            <a:extLst>
              <a:ext uri="{FF2B5EF4-FFF2-40B4-BE49-F238E27FC236}">
                <a16:creationId xmlns:a16="http://schemas.microsoft.com/office/drawing/2014/main" id="{6A2B5CA0-892A-4982-AA44-F9F13A0173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8846" y="1947048"/>
            <a:ext cx="1235636" cy="628657"/>
          </a:xfrm>
          <a:prstGeom prst="rect">
            <a:avLst/>
          </a:prstGeom>
        </p:spPr>
      </p:pic>
      <p:pic>
        <p:nvPicPr>
          <p:cNvPr id="14" name="Picture 13">
            <a:extLst>
              <a:ext uri="{FF2B5EF4-FFF2-40B4-BE49-F238E27FC236}">
                <a16:creationId xmlns:a16="http://schemas.microsoft.com/office/drawing/2014/main" id="{8B384EDB-BA68-42F9-A6F9-A9A653C74F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5722" y="2946645"/>
            <a:ext cx="1378760" cy="482353"/>
          </a:xfrm>
          <a:prstGeom prst="rect">
            <a:avLst/>
          </a:prstGeom>
        </p:spPr>
      </p:pic>
      <p:pic>
        <p:nvPicPr>
          <p:cNvPr id="16" name="Picture 15">
            <a:extLst>
              <a:ext uri="{FF2B5EF4-FFF2-40B4-BE49-F238E27FC236}">
                <a16:creationId xmlns:a16="http://schemas.microsoft.com/office/drawing/2014/main" id="{B9541976-A29A-431F-AD5F-97478F625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0244" y="3651270"/>
            <a:ext cx="1452840" cy="688187"/>
          </a:xfrm>
          <a:prstGeom prst="rect">
            <a:avLst/>
          </a:prstGeom>
        </p:spPr>
      </p:pic>
      <p:pic>
        <p:nvPicPr>
          <p:cNvPr id="18" name="Picture 17">
            <a:extLst>
              <a:ext uri="{FF2B5EF4-FFF2-40B4-BE49-F238E27FC236}">
                <a16:creationId xmlns:a16="http://schemas.microsoft.com/office/drawing/2014/main" id="{4CA51AB5-1358-46E9-959C-2650947D2E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1524" y="4561729"/>
            <a:ext cx="1533741" cy="497255"/>
          </a:xfrm>
          <a:prstGeom prst="rect">
            <a:avLst/>
          </a:prstGeom>
        </p:spPr>
      </p:pic>
      <p:pic>
        <p:nvPicPr>
          <p:cNvPr id="20" name="Picture 19">
            <a:extLst>
              <a:ext uri="{FF2B5EF4-FFF2-40B4-BE49-F238E27FC236}">
                <a16:creationId xmlns:a16="http://schemas.microsoft.com/office/drawing/2014/main" id="{CFE8C4EE-D26A-4532-BE3D-027974E88B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38846" y="5309339"/>
            <a:ext cx="1251424" cy="1207024"/>
          </a:xfrm>
          <a:prstGeom prst="rect">
            <a:avLst/>
          </a:prstGeom>
        </p:spPr>
      </p:pic>
    </p:spTree>
    <p:extLst>
      <p:ext uri="{BB962C8B-B14F-4D97-AF65-F5344CB8AC3E}">
        <p14:creationId xmlns:p14="http://schemas.microsoft.com/office/powerpoint/2010/main" val="19514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3" name="Picture 2">
            <a:extLst>
              <a:ext uri="{FF2B5EF4-FFF2-40B4-BE49-F238E27FC236}">
                <a16:creationId xmlns:a16="http://schemas.microsoft.com/office/drawing/2014/main" id="{27D04B17-E35B-4B5C-B8B9-52EEEE28C08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4538" y="144965"/>
            <a:ext cx="5497550" cy="3646449"/>
          </a:xfrm>
          <a:prstGeom prst="rect">
            <a:avLst/>
          </a:prstGeom>
          <a:noFill/>
          <a:ln>
            <a:noFill/>
          </a:ln>
        </p:spPr>
      </p:pic>
      <p:pic>
        <p:nvPicPr>
          <p:cNvPr id="5" name="Picture 4">
            <a:extLst>
              <a:ext uri="{FF2B5EF4-FFF2-40B4-BE49-F238E27FC236}">
                <a16:creationId xmlns:a16="http://schemas.microsoft.com/office/drawing/2014/main" id="{CA1FF4E8-21A8-4495-B698-D4B8FDFA2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455" y="644324"/>
            <a:ext cx="4789458" cy="4490117"/>
          </a:xfrm>
          <a:prstGeom prst="rect">
            <a:avLst/>
          </a:prstGeom>
        </p:spPr>
      </p:pic>
      <p:sp>
        <p:nvSpPr>
          <p:cNvPr id="6" name="TextBox 5">
            <a:extLst>
              <a:ext uri="{FF2B5EF4-FFF2-40B4-BE49-F238E27FC236}">
                <a16:creationId xmlns:a16="http://schemas.microsoft.com/office/drawing/2014/main" id="{741009B1-8386-4E0D-9473-D733CB46B06C}"/>
              </a:ext>
            </a:extLst>
          </p:cNvPr>
          <p:cNvSpPr txBox="1"/>
          <p:nvPr/>
        </p:nvSpPr>
        <p:spPr>
          <a:xfrm>
            <a:off x="511087" y="3934112"/>
            <a:ext cx="5120278" cy="1046440"/>
          </a:xfrm>
          <a:prstGeom prst="rect">
            <a:avLst/>
          </a:prstGeom>
          <a:noFill/>
        </p:spPr>
        <p:txBody>
          <a:bodyPr wrap="square" rtlCol="0">
            <a:spAutoFit/>
          </a:bodyPr>
          <a:lstStyle/>
          <a:p>
            <a:r>
              <a:rPr lang="en-US" sz="2400" dirty="0"/>
              <a:t>Watch and learn about animal </a:t>
            </a:r>
            <a:r>
              <a:rPr lang="en-US" sz="2400" dirty="0" err="1"/>
              <a:t>behaviour</a:t>
            </a:r>
            <a:r>
              <a:rPr lang="en-US" sz="2400" dirty="0"/>
              <a:t> at night</a:t>
            </a:r>
          </a:p>
          <a:p>
            <a:r>
              <a:rPr lang="en-US" sz="1400" dirty="0"/>
              <a:t>(Image: </a:t>
            </a:r>
            <a:r>
              <a:rPr lang="en-AU" sz="1400" dirty="0"/>
              <a:t>NASA/JPL-Caltech, Linda </a:t>
            </a:r>
            <a:r>
              <a:rPr lang="en-AU" sz="1400" dirty="0" err="1"/>
              <a:t>Hermans</a:t>
            </a:r>
            <a:r>
              <a:rPr lang="en-AU" sz="1400" dirty="0"/>
              <a:t>-Killam)</a:t>
            </a:r>
          </a:p>
        </p:txBody>
      </p:sp>
      <p:sp>
        <p:nvSpPr>
          <p:cNvPr id="7" name="TextBox 6">
            <a:extLst>
              <a:ext uri="{FF2B5EF4-FFF2-40B4-BE49-F238E27FC236}">
                <a16:creationId xmlns:a16="http://schemas.microsoft.com/office/drawing/2014/main" id="{BE111176-6D87-4567-B9E0-D571F03519BE}"/>
              </a:ext>
            </a:extLst>
          </p:cNvPr>
          <p:cNvSpPr txBox="1"/>
          <p:nvPr/>
        </p:nvSpPr>
        <p:spPr>
          <a:xfrm>
            <a:off x="6891453" y="5134441"/>
            <a:ext cx="4471639" cy="1415772"/>
          </a:xfrm>
          <a:prstGeom prst="rect">
            <a:avLst/>
          </a:prstGeom>
          <a:noFill/>
        </p:spPr>
        <p:txBody>
          <a:bodyPr wrap="square" rtlCol="0">
            <a:spAutoFit/>
          </a:bodyPr>
          <a:lstStyle/>
          <a:p>
            <a:r>
              <a:rPr lang="en-US" sz="2400" dirty="0"/>
              <a:t>Looking at our universe differently using infrared light. Eagle Nebula’s Pillars of Creation. </a:t>
            </a:r>
          </a:p>
          <a:p>
            <a:r>
              <a:rPr lang="en-US" sz="1400" dirty="0"/>
              <a:t>(Image </a:t>
            </a:r>
            <a:r>
              <a:rPr lang="en-AU" sz="1400" dirty="0"/>
              <a:t>ESA/Hubble)</a:t>
            </a:r>
          </a:p>
        </p:txBody>
      </p:sp>
    </p:spTree>
    <p:extLst>
      <p:ext uri="{BB962C8B-B14F-4D97-AF65-F5344CB8AC3E}">
        <p14:creationId xmlns:p14="http://schemas.microsoft.com/office/powerpoint/2010/main" val="90685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3" name="Oval 2">
            <a:extLst>
              <a:ext uri="{FF2B5EF4-FFF2-40B4-BE49-F238E27FC236}">
                <a16:creationId xmlns:a16="http://schemas.microsoft.com/office/drawing/2014/main" id="{52942BD6-15FA-4AD0-AD50-C3924BC9B25F}"/>
              </a:ext>
            </a:extLst>
          </p:cNvPr>
          <p:cNvSpPr/>
          <p:nvPr/>
        </p:nvSpPr>
        <p:spPr>
          <a:xfrm>
            <a:off x="2436475" y="351977"/>
            <a:ext cx="7072439" cy="338281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E382EED4-636E-49AC-9C9C-3471EDA117DC}"/>
              </a:ext>
            </a:extLst>
          </p:cNvPr>
          <p:cNvSpPr txBox="1"/>
          <p:nvPr/>
        </p:nvSpPr>
        <p:spPr>
          <a:xfrm>
            <a:off x="3767959" y="1156137"/>
            <a:ext cx="5286703" cy="1569660"/>
          </a:xfrm>
          <a:prstGeom prst="rect">
            <a:avLst/>
          </a:prstGeom>
          <a:noFill/>
        </p:spPr>
        <p:txBody>
          <a:bodyPr wrap="square" rtlCol="0">
            <a:spAutoFit/>
          </a:bodyPr>
          <a:lstStyle/>
          <a:p>
            <a:r>
              <a:rPr lang="en-US" sz="3200" dirty="0"/>
              <a:t>We can see objects because light reflects off that object and into our eyes</a:t>
            </a:r>
            <a:endParaRPr lang="en-AU" sz="3200" dirty="0"/>
          </a:p>
        </p:txBody>
      </p:sp>
      <p:pic>
        <p:nvPicPr>
          <p:cNvPr id="5" name="Picture 4">
            <a:extLst>
              <a:ext uri="{FF2B5EF4-FFF2-40B4-BE49-F238E27FC236}">
                <a16:creationId xmlns:a16="http://schemas.microsoft.com/office/drawing/2014/main" id="{587E9DE7-9E9F-4BC1-8878-4DEFCF06234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3754651">
            <a:off x="7672311" y="4081745"/>
            <a:ext cx="906947" cy="823422"/>
          </a:xfrm>
          <a:prstGeom prst="rect">
            <a:avLst/>
          </a:prstGeom>
        </p:spPr>
      </p:pic>
      <p:pic>
        <p:nvPicPr>
          <p:cNvPr id="8" name="Graphic 7" descr="Eyes">
            <a:extLst>
              <a:ext uri="{FF2B5EF4-FFF2-40B4-BE49-F238E27FC236}">
                <a16:creationId xmlns:a16="http://schemas.microsoft.com/office/drawing/2014/main" id="{7BAD37B1-E5EC-4D0A-954B-F8C984E4C0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1388" y="4897372"/>
            <a:ext cx="1505415" cy="1505415"/>
          </a:xfrm>
          <a:prstGeom prst="rect">
            <a:avLst/>
          </a:prstGeom>
        </p:spPr>
      </p:pic>
      <p:cxnSp>
        <p:nvCxnSpPr>
          <p:cNvPr id="13" name="Straight Arrow Connector 12">
            <a:extLst>
              <a:ext uri="{FF2B5EF4-FFF2-40B4-BE49-F238E27FC236}">
                <a16:creationId xmlns:a16="http://schemas.microsoft.com/office/drawing/2014/main" id="{908F67AF-A602-465C-BC1B-13C2F207A725}"/>
              </a:ext>
            </a:extLst>
          </p:cNvPr>
          <p:cNvCxnSpPr>
            <a:cxnSpLocks/>
          </p:cNvCxnSpPr>
          <p:nvPr/>
        </p:nvCxnSpPr>
        <p:spPr>
          <a:xfrm flipH="1" flipV="1">
            <a:off x="2017986" y="3943161"/>
            <a:ext cx="5423338" cy="523737"/>
          </a:xfrm>
          <a:prstGeom prst="straightConnector1">
            <a:avLst/>
          </a:prstGeom>
          <a:ln w="2857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2F9E0B9-0D9A-4481-9FA5-B7FAA50644EF}"/>
              </a:ext>
            </a:extLst>
          </p:cNvPr>
          <p:cNvCxnSpPr>
            <a:cxnSpLocks/>
            <a:endCxn id="8" idx="1"/>
          </p:cNvCxnSpPr>
          <p:nvPr/>
        </p:nvCxnSpPr>
        <p:spPr>
          <a:xfrm>
            <a:off x="2017986" y="4035972"/>
            <a:ext cx="5683402" cy="1614108"/>
          </a:xfrm>
          <a:prstGeom prst="straightConnector1">
            <a:avLst/>
          </a:prstGeom>
          <a:ln w="2857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Speech Bubble: Oval 18">
            <a:extLst>
              <a:ext uri="{FF2B5EF4-FFF2-40B4-BE49-F238E27FC236}">
                <a16:creationId xmlns:a16="http://schemas.microsoft.com/office/drawing/2014/main" id="{43D6DA3F-3CBC-4A30-8B47-0859A1972918}"/>
              </a:ext>
            </a:extLst>
          </p:cNvPr>
          <p:cNvSpPr/>
          <p:nvPr/>
        </p:nvSpPr>
        <p:spPr>
          <a:xfrm>
            <a:off x="9385738" y="3765434"/>
            <a:ext cx="2511908" cy="1505415"/>
          </a:xfrm>
          <a:prstGeom prst="wedgeEllipseCallout">
            <a:avLst>
              <a:gd name="adj1" fmla="val -63871"/>
              <a:gd name="adj2" fmla="val 6981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4904C78A-93F5-4956-ACEF-391AF95A8F2A}"/>
              </a:ext>
            </a:extLst>
          </p:cNvPr>
          <p:cNvSpPr txBox="1"/>
          <p:nvPr/>
        </p:nvSpPr>
        <p:spPr>
          <a:xfrm>
            <a:off x="9974253" y="4056476"/>
            <a:ext cx="1923393" cy="923330"/>
          </a:xfrm>
          <a:prstGeom prst="rect">
            <a:avLst/>
          </a:prstGeom>
          <a:noFill/>
        </p:spPr>
        <p:txBody>
          <a:bodyPr wrap="square" rtlCol="0">
            <a:spAutoFit/>
          </a:bodyPr>
          <a:lstStyle/>
          <a:p>
            <a:r>
              <a:rPr lang="en-US" dirty="0"/>
              <a:t>Ooh, look superman…no sorry, a bird </a:t>
            </a:r>
            <a:endParaRPr lang="en-AU" dirty="0"/>
          </a:p>
        </p:txBody>
      </p:sp>
      <p:pic>
        <p:nvPicPr>
          <p:cNvPr id="22" name="Graphic 21" descr="Hummingbird">
            <a:extLst>
              <a:ext uri="{FF2B5EF4-FFF2-40B4-BE49-F238E27FC236}">
                <a16:creationId xmlns:a16="http://schemas.microsoft.com/office/drawing/2014/main" id="{5F7172CE-26AC-47F6-9EAB-9D330FFA3E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2608" y="3408571"/>
            <a:ext cx="914400" cy="914400"/>
          </a:xfrm>
          <a:prstGeom prst="rect">
            <a:avLst/>
          </a:prstGeom>
        </p:spPr>
      </p:pic>
    </p:spTree>
    <p:extLst>
      <p:ext uri="{BB962C8B-B14F-4D97-AF65-F5344CB8AC3E}">
        <p14:creationId xmlns:p14="http://schemas.microsoft.com/office/powerpoint/2010/main" val="2119365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3" name="Picture 2">
            <a:extLst>
              <a:ext uri="{FF2B5EF4-FFF2-40B4-BE49-F238E27FC236}">
                <a16:creationId xmlns:a16="http://schemas.microsoft.com/office/drawing/2014/main" id="{D60FECCD-0C00-4D33-9437-B3F0759B16B6}"/>
              </a:ext>
            </a:extLst>
          </p:cNvPr>
          <p:cNvPicPr/>
          <p:nvPr/>
        </p:nvPicPr>
        <p:blipFill>
          <a:blip r:embed="rId4"/>
          <a:stretch>
            <a:fillRect/>
          </a:stretch>
        </p:blipFill>
        <p:spPr>
          <a:xfrm>
            <a:off x="1334814" y="641131"/>
            <a:ext cx="8618483" cy="5002923"/>
          </a:xfrm>
          <a:prstGeom prst="rect">
            <a:avLst/>
          </a:prstGeom>
        </p:spPr>
      </p:pic>
      <p:sp>
        <p:nvSpPr>
          <p:cNvPr id="4" name="TextBox 3">
            <a:extLst>
              <a:ext uri="{FF2B5EF4-FFF2-40B4-BE49-F238E27FC236}">
                <a16:creationId xmlns:a16="http://schemas.microsoft.com/office/drawing/2014/main" id="{094A4EFE-A774-4BD5-8ACD-4A9E6C7031B0}"/>
              </a:ext>
            </a:extLst>
          </p:cNvPr>
          <p:cNvSpPr txBox="1"/>
          <p:nvPr/>
        </p:nvSpPr>
        <p:spPr>
          <a:xfrm>
            <a:off x="2785241" y="6154309"/>
            <a:ext cx="6842235" cy="307777"/>
          </a:xfrm>
          <a:prstGeom prst="rect">
            <a:avLst/>
          </a:prstGeom>
          <a:noFill/>
        </p:spPr>
        <p:txBody>
          <a:bodyPr wrap="square" rtlCol="0">
            <a:spAutoFit/>
          </a:bodyPr>
          <a:lstStyle/>
          <a:p>
            <a:r>
              <a:rPr lang="en-US" sz="1400" i="1" dirty="0"/>
              <a:t>(</a:t>
            </a:r>
            <a:r>
              <a:rPr lang="en-AU" sz="1400" i="1" dirty="0"/>
              <a:t>Torch image is by Unknown Author and is licensed under </a:t>
            </a:r>
            <a:r>
              <a:rPr lang="en-AU" sz="1400" i="1" u="sng" dirty="0">
                <a:hlinkClick r:id="rId5"/>
              </a:rPr>
              <a:t>CC BY-NC</a:t>
            </a:r>
            <a:r>
              <a:rPr lang="en-US" sz="1400" i="1" dirty="0"/>
              <a:t>)</a:t>
            </a:r>
            <a:endParaRPr lang="en-AU" sz="1400" dirty="0"/>
          </a:p>
        </p:txBody>
      </p:sp>
      <p:sp>
        <p:nvSpPr>
          <p:cNvPr id="5" name="Oval 4">
            <a:extLst>
              <a:ext uri="{FF2B5EF4-FFF2-40B4-BE49-F238E27FC236}">
                <a16:creationId xmlns:a16="http://schemas.microsoft.com/office/drawing/2014/main" id="{A1A4CBE0-4E1C-491C-B81C-594578644418}"/>
              </a:ext>
            </a:extLst>
          </p:cNvPr>
          <p:cNvSpPr/>
          <p:nvPr/>
        </p:nvSpPr>
        <p:spPr>
          <a:xfrm>
            <a:off x="3214103" y="252303"/>
            <a:ext cx="6013980" cy="175517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812E8139-B2E4-4EEF-9829-906F5F6CEFB4}"/>
              </a:ext>
            </a:extLst>
          </p:cNvPr>
          <p:cNvSpPr txBox="1"/>
          <p:nvPr/>
        </p:nvSpPr>
        <p:spPr>
          <a:xfrm>
            <a:off x="4076982" y="641131"/>
            <a:ext cx="4288221" cy="830997"/>
          </a:xfrm>
          <a:prstGeom prst="rect">
            <a:avLst/>
          </a:prstGeom>
          <a:noFill/>
        </p:spPr>
        <p:txBody>
          <a:bodyPr wrap="square" rtlCol="0">
            <a:spAutoFit/>
          </a:bodyPr>
          <a:lstStyle/>
          <a:p>
            <a:r>
              <a:rPr lang="en-US" sz="2400" dirty="0"/>
              <a:t>Use the Light Box to understand how light helps us see.</a:t>
            </a:r>
            <a:endParaRPr lang="en-AU" sz="2400" dirty="0"/>
          </a:p>
        </p:txBody>
      </p:sp>
    </p:spTree>
    <p:extLst>
      <p:ext uri="{BB962C8B-B14F-4D97-AF65-F5344CB8AC3E}">
        <p14:creationId xmlns:p14="http://schemas.microsoft.com/office/powerpoint/2010/main" val="3191228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3840B4-8884-4B42-9B9A-D6AFB08D5AE0}"/>
              </a:ext>
            </a:extLst>
          </p:cNvPr>
          <p:cNvSpPr/>
          <p:nvPr/>
        </p:nvSpPr>
        <p:spPr>
          <a:xfrm rot="10800000">
            <a:off x="3041151" y="4736387"/>
            <a:ext cx="6400800" cy="226031"/>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cxnSp>
        <p:nvCxnSpPr>
          <p:cNvPr id="5" name="Straight Arrow Connector 4">
            <a:extLst>
              <a:ext uri="{FF2B5EF4-FFF2-40B4-BE49-F238E27FC236}">
                <a16:creationId xmlns:a16="http://schemas.microsoft.com/office/drawing/2014/main" id="{A7BD0BC8-49E1-4CC4-BD8B-73D92D59B81D}"/>
              </a:ext>
            </a:extLst>
          </p:cNvPr>
          <p:cNvCxnSpPr>
            <a:cxnSpLocks/>
          </p:cNvCxnSpPr>
          <p:nvPr/>
        </p:nvCxnSpPr>
        <p:spPr>
          <a:xfrm>
            <a:off x="4293674" y="2787805"/>
            <a:ext cx="1885308" cy="19726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5C104F9-2F9C-48EE-9598-BCC90BB07839}"/>
              </a:ext>
            </a:extLst>
          </p:cNvPr>
          <p:cNvCxnSpPr>
            <a:cxnSpLocks/>
          </p:cNvCxnSpPr>
          <p:nvPr/>
        </p:nvCxnSpPr>
        <p:spPr>
          <a:xfrm flipV="1">
            <a:off x="6210729" y="2876764"/>
            <a:ext cx="1977775" cy="1859623"/>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0C85B9-7F12-47BA-8B05-6FAC8E955FD4}"/>
              </a:ext>
            </a:extLst>
          </p:cNvPr>
          <p:cNvCxnSpPr>
            <a:cxnSpLocks/>
          </p:cNvCxnSpPr>
          <p:nvPr/>
        </p:nvCxnSpPr>
        <p:spPr>
          <a:xfrm flipV="1">
            <a:off x="6185043" y="1633591"/>
            <a:ext cx="0" cy="310279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940568-1934-492C-9FDE-50F6EE3C5751}"/>
              </a:ext>
            </a:extLst>
          </p:cNvPr>
          <p:cNvSpPr txBox="1"/>
          <p:nvPr/>
        </p:nvSpPr>
        <p:spPr>
          <a:xfrm>
            <a:off x="4089115" y="2394416"/>
            <a:ext cx="57535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a:t>
            </a:r>
            <a:endParaRPr lang="en-AU"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DE179FD-9179-4DAA-91B1-0DFEB30EA489}"/>
              </a:ext>
            </a:extLst>
          </p:cNvPr>
          <p:cNvSpPr txBox="1"/>
          <p:nvPr/>
        </p:nvSpPr>
        <p:spPr>
          <a:xfrm>
            <a:off x="8126859" y="2425373"/>
            <a:ext cx="34931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a:t>
            </a:r>
            <a:endParaRPr lang="en-AU" sz="2400" dirty="0">
              <a:latin typeface="Times New Roman" panose="02020603050405020304" pitchFamily="18" charset="0"/>
              <a:cs typeface="Times New Roman" panose="02020603050405020304" pitchFamily="18" charset="0"/>
            </a:endParaRPr>
          </a:p>
        </p:txBody>
      </p:sp>
      <p:sp>
        <p:nvSpPr>
          <p:cNvPr id="14" name="Arc 13">
            <a:extLst>
              <a:ext uri="{FF2B5EF4-FFF2-40B4-BE49-F238E27FC236}">
                <a16:creationId xmlns:a16="http://schemas.microsoft.com/office/drawing/2014/main" id="{6868FA75-28CE-4ABE-98C9-E9A1B10161A9}"/>
              </a:ext>
            </a:extLst>
          </p:cNvPr>
          <p:cNvSpPr/>
          <p:nvPr/>
        </p:nvSpPr>
        <p:spPr>
          <a:xfrm rot="18337386">
            <a:off x="5437526" y="3843803"/>
            <a:ext cx="852863" cy="720413"/>
          </a:xfrm>
          <a:prstGeom prst="arc">
            <a:avLst>
              <a:gd name="adj1" fmla="val 16200000"/>
              <a:gd name="adj2" fmla="val 3403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Arc 14">
            <a:extLst>
              <a:ext uri="{FF2B5EF4-FFF2-40B4-BE49-F238E27FC236}">
                <a16:creationId xmlns:a16="http://schemas.microsoft.com/office/drawing/2014/main" id="{83C1768E-F62F-4FFF-BBB5-136ACE68113D}"/>
              </a:ext>
            </a:extLst>
          </p:cNvPr>
          <p:cNvSpPr/>
          <p:nvPr/>
        </p:nvSpPr>
        <p:spPr>
          <a:xfrm rot="20077156">
            <a:off x="5998205" y="3819746"/>
            <a:ext cx="852863" cy="720413"/>
          </a:xfrm>
          <a:prstGeom prst="arc">
            <a:avLst>
              <a:gd name="adj1" fmla="val 16200000"/>
              <a:gd name="adj2" fmla="val 3403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TextBox 15">
            <a:extLst>
              <a:ext uri="{FF2B5EF4-FFF2-40B4-BE49-F238E27FC236}">
                <a16:creationId xmlns:a16="http://schemas.microsoft.com/office/drawing/2014/main" id="{984BA29C-2FA2-42E7-8F4D-905206A5E1A1}"/>
              </a:ext>
            </a:extLst>
          </p:cNvPr>
          <p:cNvSpPr txBox="1"/>
          <p:nvPr/>
        </p:nvSpPr>
        <p:spPr>
          <a:xfrm>
            <a:off x="9637160" y="4736387"/>
            <a:ext cx="1541123" cy="369332"/>
          </a:xfrm>
          <a:prstGeom prst="rect">
            <a:avLst/>
          </a:prstGeom>
          <a:noFill/>
        </p:spPr>
        <p:txBody>
          <a:bodyPr wrap="square" rtlCol="0">
            <a:spAutoFit/>
          </a:bodyPr>
          <a:lstStyle/>
          <a:p>
            <a:r>
              <a:rPr lang="en-US" dirty="0"/>
              <a:t>Mirror</a:t>
            </a:r>
            <a:endParaRPr lang="en-AU" dirty="0"/>
          </a:p>
        </p:txBody>
      </p:sp>
      <p:sp>
        <p:nvSpPr>
          <p:cNvPr id="17" name="TextBox 16">
            <a:extLst>
              <a:ext uri="{FF2B5EF4-FFF2-40B4-BE49-F238E27FC236}">
                <a16:creationId xmlns:a16="http://schemas.microsoft.com/office/drawing/2014/main" id="{C746EC92-49FA-400E-B63F-9F2F2E0050D8}"/>
              </a:ext>
            </a:extLst>
          </p:cNvPr>
          <p:cNvSpPr txBox="1"/>
          <p:nvPr/>
        </p:nvSpPr>
        <p:spPr>
          <a:xfrm>
            <a:off x="5792057" y="3937170"/>
            <a:ext cx="380144" cy="369332"/>
          </a:xfrm>
          <a:prstGeom prst="rect">
            <a:avLst/>
          </a:prstGeom>
          <a:noFill/>
        </p:spPr>
        <p:txBody>
          <a:bodyPr wrap="square" rtlCol="0">
            <a:spAutoFit/>
          </a:bodyPr>
          <a:lstStyle/>
          <a:p>
            <a:r>
              <a:rPr lang="en-US" dirty="0" err="1"/>
              <a:t>i</a:t>
            </a:r>
            <a:endParaRPr lang="en-AU" dirty="0"/>
          </a:p>
        </p:txBody>
      </p:sp>
      <p:sp>
        <p:nvSpPr>
          <p:cNvPr id="18" name="TextBox 17">
            <a:extLst>
              <a:ext uri="{FF2B5EF4-FFF2-40B4-BE49-F238E27FC236}">
                <a16:creationId xmlns:a16="http://schemas.microsoft.com/office/drawing/2014/main" id="{D639B604-44B0-41A9-9E61-04D9B63DB359}"/>
              </a:ext>
            </a:extLst>
          </p:cNvPr>
          <p:cNvSpPr txBox="1"/>
          <p:nvPr/>
        </p:nvSpPr>
        <p:spPr>
          <a:xfrm>
            <a:off x="6271893" y="3937170"/>
            <a:ext cx="312691" cy="369332"/>
          </a:xfrm>
          <a:prstGeom prst="rect">
            <a:avLst/>
          </a:prstGeom>
          <a:noFill/>
        </p:spPr>
        <p:txBody>
          <a:bodyPr wrap="square" rtlCol="0">
            <a:spAutoFit/>
          </a:bodyPr>
          <a:lstStyle/>
          <a:p>
            <a:r>
              <a:rPr lang="en-US" dirty="0"/>
              <a:t>r</a:t>
            </a:r>
            <a:endParaRPr lang="en-AU" dirty="0"/>
          </a:p>
        </p:txBody>
      </p:sp>
      <p:sp>
        <p:nvSpPr>
          <p:cNvPr id="19" name="TextBox 18">
            <a:extLst>
              <a:ext uri="{FF2B5EF4-FFF2-40B4-BE49-F238E27FC236}">
                <a16:creationId xmlns:a16="http://schemas.microsoft.com/office/drawing/2014/main" id="{D2C08CAE-6EEF-4B84-B950-7E94ECF79CEC}"/>
              </a:ext>
            </a:extLst>
          </p:cNvPr>
          <p:cNvSpPr txBox="1"/>
          <p:nvPr/>
        </p:nvSpPr>
        <p:spPr>
          <a:xfrm>
            <a:off x="6001639" y="1216046"/>
            <a:ext cx="42299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a:t>
            </a:r>
            <a:endParaRPr lang="en-AU" sz="2400"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927E122D-EDA2-4B8F-8D7B-8DA4136FE8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609557">
            <a:off x="3197068" y="1620408"/>
            <a:ext cx="906947" cy="823422"/>
          </a:xfrm>
          <a:prstGeom prst="rect">
            <a:avLst/>
          </a:prstGeom>
        </p:spPr>
      </p:pic>
      <p:sp>
        <p:nvSpPr>
          <p:cNvPr id="23" name="TextBox 22">
            <a:extLst>
              <a:ext uri="{FF2B5EF4-FFF2-40B4-BE49-F238E27FC236}">
                <a16:creationId xmlns:a16="http://schemas.microsoft.com/office/drawing/2014/main" id="{D5C9FFFB-1A4F-4CB5-889B-F03C5BF70242}"/>
              </a:ext>
            </a:extLst>
          </p:cNvPr>
          <p:cNvSpPr txBox="1"/>
          <p:nvPr/>
        </p:nvSpPr>
        <p:spPr>
          <a:xfrm>
            <a:off x="3040227" y="5804899"/>
            <a:ext cx="6111546" cy="553998"/>
          </a:xfrm>
          <a:prstGeom prst="rect">
            <a:avLst/>
          </a:prstGeom>
          <a:noFill/>
        </p:spPr>
        <p:txBody>
          <a:bodyPr wrap="square" rtlCol="0">
            <a:spAutoFit/>
          </a:bodyPr>
          <a:lstStyle/>
          <a:p>
            <a:r>
              <a:rPr lang="en-AU" sz="1200" dirty="0"/>
              <a:t>Torch image is by Unknown Author and is licensed under </a:t>
            </a:r>
            <a:r>
              <a:rPr lang="en-AU" sz="1200" dirty="0">
                <a:hlinkClick r:id="rId5" tooltip="https://creativecommons.org/licenses/by-nc/3.0/"/>
              </a:rPr>
              <a:t>CC BY-NC</a:t>
            </a:r>
            <a:endParaRPr lang="en-AU" sz="1200" dirty="0"/>
          </a:p>
          <a:p>
            <a:endParaRPr lang="en-AU" dirty="0"/>
          </a:p>
        </p:txBody>
      </p:sp>
      <p:pic>
        <p:nvPicPr>
          <p:cNvPr id="20" name="Picture 19">
            <a:extLst>
              <a:ext uri="{FF2B5EF4-FFF2-40B4-BE49-F238E27FC236}">
                <a16:creationId xmlns:a16="http://schemas.microsoft.com/office/drawing/2014/main" id="{366470C4-558E-420D-AC13-8B06F4C1BA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2" name="TextBox 1">
            <a:extLst>
              <a:ext uri="{FF2B5EF4-FFF2-40B4-BE49-F238E27FC236}">
                <a16:creationId xmlns:a16="http://schemas.microsoft.com/office/drawing/2014/main" id="{AE78236E-821F-41C5-B528-91D7B20E87D0}"/>
              </a:ext>
            </a:extLst>
          </p:cNvPr>
          <p:cNvSpPr txBox="1"/>
          <p:nvPr/>
        </p:nvSpPr>
        <p:spPr>
          <a:xfrm>
            <a:off x="2148554" y="250261"/>
            <a:ext cx="8124350" cy="461665"/>
          </a:xfrm>
          <a:prstGeom prst="rect">
            <a:avLst/>
          </a:prstGeom>
          <a:noFill/>
        </p:spPr>
        <p:txBody>
          <a:bodyPr wrap="square" rtlCol="0">
            <a:spAutoFit/>
          </a:bodyPr>
          <a:lstStyle/>
          <a:p>
            <a:r>
              <a:rPr lang="en-AU" sz="2400" dirty="0"/>
              <a:t>The angle of incidence (</a:t>
            </a:r>
            <a:r>
              <a:rPr lang="en-AU" sz="2400" dirty="0" err="1"/>
              <a:t>i</a:t>
            </a:r>
            <a:r>
              <a:rPr lang="en-AU" sz="2400" dirty="0"/>
              <a:t>) is equal to the angle of reflection (r)</a:t>
            </a:r>
          </a:p>
        </p:txBody>
      </p:sp>
    </p:spTree>
    <p:extLst>
      <p:ext uri="{BB962C8B-B14F-4D97-AF65-F5344CB8AC3E}">
        <p14:creationId xmlns:p14="http://schemas.microsoft.com/office/powerpoint/2010/main" val="2371541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a:extLst>
              <a:ext uri="{FF2B5EF4-FFF2-40B4-BE49-F238E27FC236}">
                <a16:creationId xmlns:a16="http://schemas.microsoft.com/office/drawing/2014/main" id="{0556B79C-634F-4668-8BF8-0A15780AD34A}"/>
              </a:ext>
            </a:extLst>
          </p:cNvPr>
          <p:cNvSpPr/>
          <p:nvPr/>
        </p:nvSpPr>
        <p:spPr>
          <a:xfrm rot="16200000">
            <a:off x="5029201" y="866691"/>
            <a:ext cx="2206486" cy="479861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5" name="Graphic 4" descr="Eye">
            <a:extLst>
              <a:ext uri="{FF2B5EF4-FFF2-40B4-BE49-F238E27FC236}">
                <a16:creationId xmlns:a16="http://schemas.microsoft.com/office/drawing/2014/main" id="{8953A12F-4775-44C8-B4F0-F699914D0F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9874" y="4498232"/>
            <a:ext cx="747425" cy="747425"/>
          </a:xfrm>
          <a:prstGeom prst="rect">
            <a:avLst/>
          </a:prstGeom>
        </p:spPr>
      </p:pic>
      <p:pic>
        <p:nvPicPr>
          <p:cNvPr id="7" name="Graphic 6" descr="Ladybug">
            <a:extLst>
              <a:ext uri="{FF2B5EF4-FFF2-40B4-BE49-F238E27FC236}">
                <a16:creationId xmlns:a16="http://schemas.microsoft.com/office/drawing/2014/main" id="{A29F12EB-4926-4C63-A3BC-D20F0DCC52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6205" y="2910176"/>
            <a:ext cx="610263" cy="610263"/>
          </a:xfrm>
          <a:prstGeom prst="rect">
            <a:avLst/>
          </a:prstGeom>
        </p:spPr>
      </p:pic>
      <p:cxnSp>
        <p:nvCxnSpPr>
          <p:cNvPr id="9" name="Straight Connector 8">
            <a:extLst>
              <a:ext uri="{FF2B5EF4-FFF2-40B4-BE49-F238E27FC236}">
                <a16:creationId xmlns:a16="http://schemas.microsoft.com/office/drawing/2014/main" id="{B41212D2-02EC-4DC5-8F9B-4BAD88215E05}"/>
              </a:ext>
            </a:extLst>
          </p:cNvPr>
          <p:cNvCxnSpPr>
            <a:cxnSpLocks/>
          </p:cNvCxnSpPr>
          <p:nvPr/>
        </p:nvCxnSpPr>
        <p:spPr>
          <a:xfrm flipH="1">
            <a:off x="9063726" y="4498481"/>
            <a:ext cx="722496" cy="8706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9504010-AE4C-4315-BCEB-E94883815302}"/>
              </a:ext>
            </a:extLst>
          </p:cNvPr>
          <p:cNvCxnSpPr>
            <a:cxnSpLocks/>
          </p:cNvCxnSpPr>
          <p:nvPr/>
        </p:nvCxnSpPr>
        <p:spPr>
          <a:xfrm>
            <a:off x="9142014" y="2183302"/>
            <a:ext cx="282960" cy="2641821"/>
          </a:xfrm>
          <a:prstGeom prst="straightConnector1">
            <a:avLst/>
          </a:prstGeom>
          <a:ln w="1905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3C6FCC8-9333-498A-87E2-5DAD332B5109}"/>
              </a:ext>
            </a:extLst>
          </p:cNvPr>
          <p:cNvCxnSpPr>
            <a:cxnSpLocks/>
          </p:cNvCxnSpPr>
          <p:nvPr/>
        </p:nvCxnSpPr>
        <p:spPr>
          <a:xfrm flipH="1" flipV="1">
            <a:off x="5061336" y="4890350"/>
            <a:ext cx="4363638" cy="43466"/>
          </a:xfrm>
          <a:prstGeom prst="straightConnector1">
            <a:avLst/>
          </a:prstGeom>
          <a:ln w="1905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244F81-D5E1-4DA3-A0BF-C56A83E5AEF3}"/>
              </a:ext>
            </a:extLst>
          </p:cNvPr>
          <p:cNvCxnSpPr>
            <a:cxnSpLocks/>
          </p:cNvCxnSpPr>
          <p:nvPr/>
        </p:nvCxnSpPr>
        <p:spPr>
          <a:xfrm flipV="1">
            <a:off x="5366468" y="2183302"/>
            <a:ext cx="3697258" cy="840246"/>
          </a:xfrm>
          <a:prstGeom prst="straightConnector1">
            <a:avLst/>
          </a:prstGeom>
          <a:ln w="1905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655277-5C45-47A5-8C84-3C966ED1B635}"/>
              </a:ext>
            </a:extLst>
          </p:cNvPr>
          <p:cNvCxnSpPr>
            <a:cxnSpLocks/>
          </p:cNvCxnSpPr>
          <p:nvPr/>
        </p:nvCxnSpPr>
        <p:spPr>
          <a:xfrm>
            <a:off x="8650921" y="1777021"/>
            <a:ext cx="1023068" cy="77146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F9F5F50-918B-4A13-ACB9-55BD08E2EC80}"/>
              </a:ext>
            </a:extLst>
          </p:cNvPr>
          <p:cNvSpPr txBox="1"/>
          <p:nvPr/>
        </p:nvSpPr>
        <p:spPr>
          <a:xfrm>
            <a:off x="9629585" y="4595306"/>
            <a:ext cx="1078787" cy="369332"/>
          </a:xfrm>
          <a:prstGeom prst="rect">
            <a:avLst/>
          </a:prstGeom>
          <a:noFill/>
        </p:spPr>
        <p:txBody>
          <a:bodyPr wrap="square" rtlCol="0">
            <a:spAutoFit/>
          </a:bodyPr>
          <a:lstStyle/>
          <a:p>
            <a:r>
              <a:rPr lang="en-US" dirty="0"/>
              <a:t>Mirror</a:t>
            </a:r>
            <a:endParaRPr lang="en-AU" dirty="0"/>
          </a:p>
        </p:txBody>
      </p:sp>
      <p:sp>
        <p:nvSpPr>
          <p:cNvPr id="30" name="TextBox 29">
            <a:extLst>
              <a:ext uri="{FF2B5EF4-FFF2-40B4-BE49-F238E27FC236}">
                <a16:creationId xmlns:a16="http://schemas.microsoft.com/office/drawing/2014/main" id="{5A17FADC-F413-4B91-B171-9B9D5F9A33CE}"/>
              </a:ext>
            </a:extLst>
          </p:cNvPr>
          <p:cNvSpPr txBox="1"/>
          <p:nvPr/>
        </p:nvSpPr>
        <p:spPr>
          <a:xfrm>
            <a:off x="8930942" y="1683929"/>
            <a:ext cx="1397286" cy="369332"/>
          </a:xfrm>
          <a:prstGeom prst="rect">
            <a:avLst/>
          </a:prstGeom>
          <a:noFill/>
        </p:spPr>
        <p:txBody>
          <a:bodyPr wrap="square" rtlCol="0">
            <a:spAutoFit/>
          </a:bodyPr>
          <a:lstStyle/>
          <a:p>
            <a:r>
              <a:rPr lang="en-US" dirty="0"/>
              <a:t>Mirror</a:t>
            </a:r>
            <a:endParaRPr lang="en-AU" dirty="0"/>
          </a:p>
        </p:txBody>
      </p:sp>
      <p:pic>
        <p:nvPicPr>
          <p:cNvPr id="31" name="Picture 30">
            <a:extLst>
              <a:ext uri="{FF2B5EF4-FFF2-40B4-BE49-F238E27FC236}">
                <a16:creationId xmlns:a16="http://schemas.microsoft.com/office/drawing/2014/main" id="{3C3CA552-210E-486A-B8E2-78E32D11E35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7475812">
            <a:off x="4435280" y="1499642"/>
            <a:ext cx="906947" cy="823422"/>
          </a:xfrm>
          <a:prstGeom prst="rect">
            <a:avLst/>
          </a:prstGeom>
        </p:spPr>
      </p:pic>
      <p:sp>
        <p:nvSpPr>
          <p:cNvPr id="32" name="TextBox 31">
            <a:extLst>
              <a:ext uri="{FF2B5EF4-FFF2-40B4-BE49-F238E27FC236}">
                <a16:creationId xmlns:a16="http://schemas.microsoft.com/office/drawing/2014/main" id="{14F80473-4E09-4A1B-8394-941C0FF3C329}"/>
              </a:ext>
            </a:extLst>
          </p:cNvPr>
          <p:cNvSpPr txBox="1"/>
          <p:nvPr/>
        </p:nvSpPr>
        <p:spPr>
          <a:xfrm>
            <a:off x="3733137" y="6215843"/>
            <a:ext cx="5124616" cy="584775"/>
          </a:xfrm>
          <a:prstGeom prst="rect">
            <a:avLst/>
          </a:prstGeom>
          <a:noFill/>
        </p:spPr>
        <p:txBody>
          <a:bodyPr wrap="square" rtlCol="0">
            <a:spAutoFit/>
          </a:bodyPr>
          <a:lstStyle/>
          <a:p>
            <a:r>
              <a:rPr lang="en-AU" sz="1400" dirty="0"/>
              <a:t>Torch image is by Unknown Author and is licensed under </a:t>
            </a:r>
            <a:r>
              <a:rPr lang="en-AU" sz="1400" dirty="0">
                <a:hlinkClick r:id="rId9" tooltip="https://creativecommons.org/licenses/by-nc/3.0/"/>
              </a:rPr>
              <a:t>CC BY-NC</a:t>
            </a:r>
            <a:endParaRPr lang="en-AU" sz="1400" dirty="0"/>
          </a:p>
          <a:p>
            <a:endParaRPr lang="en-AU" dirty="0"/>
          </a:p>
        </p:txBody>
      </p:sp>
      <p:cxnSp>
        <p:nvCxnSpPr>
          <p:cNvPr id="33" name="Straight Arrow Connector 32">
            <a:extLst>
              <a:ext uri="{FF2B5EF4-FFF2-40B4-BE49-F238E27FC236}">
                <a16:creationId xmlns:a16="http://schemas.microsoft.com/office/drawing/2014/main" id="{0FE663B3-9A5B-466F-A923-0ADF14867753}"/>
              </a:ext>
            </a:extLst>
          </p:cNvPr>
          <p:cNvCxnSpPr>
            <a:cxnSpLocks/>
          </p:cNvCxnSpPr>
          <p:nvPr/>
        </p:nvCxnSpPr>
        <p:spPr>
          <a:xfrm>
            <a:off x="4834493" y="2489189"/>
            <a:ext cx="118675" cy="346449"/>
          </a:xfrm>
          <a:prstGeom prst="straightConnector1">
            <a:avLst/>
          </a:prstGeom>
          <a:ln w="1905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BF688EE-596E-4DB0-94D7-6215FB8929D3}"/>
              </a:ext>
            </a:extLst>
          </p:cNvPr>
          <p:cNvCxnSpPr>
            <a:cxnSpLocks/>
          </p:cNvCxnSpPr>
          <p:nvPr/>
        </p:nvCxnSpPr>
        <p:spPr>
          <a:xfrm>
            <a:off x="4955282" y="2503798"/>
            <a:ext cx="118675" cy="346449"/>
          </a:xfrm>
          <a:prstGeom prst="straightConnector1">
            <a:avLst/>
          </a:prstGeom>
          <a:ln w="1905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71B4803-F970-49F9-AF57-11B8D029B1FB}"/>
              </a:ext>
            </a:extLst>
          </p:cNvPr>
          <p:cNvCxnSpPr>
            <a:cxnSpLocks/>
          </p:cNvCxnSpPr>
          <p:nvPr/>
        </p:nvCxnSpPr>
        <p:spPr>
          <a:xfrm>
            <a:off x="5100480" y="2541017"/>
            <a:ext cx="118675" cy="346449"/>
          </a:xfrm>
          <a:prstGeom prst="straightConnector1">
            <a:avLst/>
          </a:prstGeom>
          <a:ln w="1905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4FD2C0A-202A-46E6-99FA-821BE87D69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Tree>
    <p:extLst>
      <p:ext uri="{BB962C8B-B14F-4D97-AF65-F5344CB8AC3E}">
        <p14:creationId xmlns:p14="http://schemas.microsoft.com/office/powerpoint/2010/main" val="3644435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B77EEB27-64F8-4F2F-8179-2222461CC887}"/>
              </a:ext>
            </a:extLst>
          </p:cNvPr>
          <p:cNvCxnSpPr>
            <a:cxnSpLocks/>
          </p:cNvCxnSpPr>
          <p:nvPr/>
        </p:nvCxnSpPr>
        <p:spPr>
          <a:xfrm>
            <a:off x="1164204" y="2125055"/>
            <a:ext cx="2321781" cy="3022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B2956E2-0BDF-40A1-9023-AFF0568E3612}"/>
              </a:ext>
            </a:extLst>
          </p:cNvPr>
          <p:cNvCxnSpPr>
            <a:cxnSpLocks/>
          </p:cNvCxnSpPr>
          <p:nvPr/>
        </p:nvCxnSpPr>
        <p:spPr>
          <a:xfrm>
            <a:off x="5432866" y="3996584"/>
            <a:ext cx="1089329" cy="1066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6029FA0-FFB1-4902-8D33-79FACF32DFD4}"/>
              </a:ext>
            </a:extLst>
          </p:cNvPr>
          <p:cNvSpPr/>
          <p:nvPr/>
        </p:nvSpPr>
        <p:spPr>
          <a:xfrm>
            <a:off x="3485985" y="3035291"/>
            <a:ext cx="3554233" cy="9700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Arrow Connector 6">
            <a:extLst>
              <a:ext uri="{FF2B5EF4-FFF2-40B4-BE49-F238E27FC236}">
                <a16:creationId xmlns:a16="http://schemas.microsoft.com/office/drawing/2014/main" id="{07CBDC5E-0800-4F54-B028-1A050042013A}"/>
              </a:ext>
            </a:extLst>
          </p:cNvPr>
          <p:cNvCxnSpPr>
            <a:cxnSpLocks/>
          </p:cNvCxnSpPr>
          <p:nvPr/>
        </p:nvCxnSpPr>
        <p:spPr>
          <a:xfrm>
            <a:off x="3976274" y="1944081"/>
            <a:ext cx="101114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A87526-94DA-4853-B661-E32A4D3A3C63}"/>
              </a:ext>
            </a:extLst>
          </p:cNvPr>
          <p:cNvCxnSpPr>
            <a:cxnSpLocks/>
          </p:cNvCxnSpPr>
          <p:nvPr/>
        </p:nvCxnSpPr>
        <p:spPr>
          <a:xfrm>
            <a:off x="4998194" y="1882470"/>
            <a:ext cx="0" cy="3183835"/>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D84863-73B9-4E9A-8538-3F1C42D9D7F5}"/>
              </a:ext>
            </a:extLst>
          </p:cNvPr>
          <p:cNvCxnSpPr>
            <a:cxnSpLocks/>
          </p:cNvCxnSpPr>
          <p:nvPr/>
        </p:nvCxnSpPr>
        <p:spPr>
          <a:xfrm>
            <a:off x="4998194" y="3035290"/>
            <a:ext cx="434672" cy="970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E85F8A-55EA-4038-8864-383DE64A7AD4}"/>
              </a:ext>
            </a:extLst>
          </p:cNvPr>
          <p:cNvCxnSpPr>
            <a:cxnSpLocks/>
          </p:cNvCxnSpPr>
          <p:nvPr/>
        </p:nvCxnSpPr>
        <p:spPr>
          <a:xfrm>
            <a:off x="5437230" y="1882470"/>
            <a:ext cx="0" cy="3183835"/>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89420BE-D088-44C2-8049-DFE90F9165A2}"/>
              </a:ext>
            </a:extLst>
          </p:cNvPr>
          <p:cNvSpPr txBox="1"/>
          <p:nvPr/>
        </p:nvSpPr>
        <p:spPr>
          <a:xfrm>
            <a:off x="6197600" y="2179342"/>
            <a:ext cx="893228" cy="369332"/>
          </a:xfrm>
          <a:prstGeom prst="rect">
            <a:avLst/>
          </a:prstGeom>
          <a:noFill/>
        </p:spPr>
        <p:txBody>
          <a:bodyPr wrap="square" rtlCol="0">
            <a:spAutoFit/>
          </a:bodyPr>
          <a:lstStyle/>
          <a:p>
            <a:r>
              <a:rPr lang="en-US" dirty="0"/>
              <a:t>Air</a:t>
            </a:r>
            <a:endParaRPr lang="en-AU" dirty="0"/>
          </a:p>
        </p:txBody>
      </p:sp>
      <p:sp>
        <p:nvSpPr>
          <p:cNvPr id="6" name="TextBox 5">
            <a:extLst>
              <a:ext uri="{FF2B5EF4-FFF2-40B4-BE49-F238E27FC236}">
                <a16:creationId xmlns:a16="http://schemas.microsoft.com/office/drawing/2014/main" id="{C2A1C2E7-6EE0-40F9-8000-B0CF78028A90}"/>
              </a:ext>
            </a:extLst>
          </p:cNvPr>
          <p:cNvSpPr txBox="1"/>
          <p:nvPr/>
        </p:nvSpPr>
        <p:spPr>
          <a:xfrm>
            <a:off x="6096000" y="3235508"/>
            <a:ext cx="777886" cy="369332"/>
          </a:xfrm>
          <a:prstGeom prst="rect">
            <a:avLst/>
          </a:prstGeom>
          <a:noFill/>
        </p:spPr>
        <p:txBody>
          <a:bodyPr wrap="square" rtlCol="0">
            <a:spAutoFit/>
          </a:bodyPr>
          <a:lstStyle/>
          <a:p>
            <a:r>
              <a:rPr lang="en-US" dirty="0"/>
              <a:t>Water</a:t>
            </a:r>
            <a:endParaRPr lang="en-AU" dirty="0"/>
          </a:p>
        </p:txBody>
      </p:sp>
      <p:sp>
        <p:nvSpPr>
          <p:cNvPr id="8" name="TextBox 7">
            <a:extLst>
              <a:ext uri="{FF2B5EF4-FFF2-40B4-BE49-F238E27FC236}">
                <a16:creationId xmlns:a16="http://schemas.microsoft.com/office/drawing/2014/main" id="{3FB7B5E5-10B4-461D-817C-15905AB1E9C3}"/>
              </a:ext>
            </a:extLst>
          </p:cNvPr>
          <p:cNvSpPr txBox="1"/>
          <p:nvPr/>
        </p:nvSpPr>
        <p:spPr>
          <a:xfrm>
            <a:off x="6197600" y="4216144"/>
            <a:ext cx="842615" cy="369332"/>
          </a:xfrm>
          <a:prstGeom prst="rect">
            <a:avLst/>
          </a:prstGeom>
          <a:noFill/>
        </p:spPr>
        <p:txBody>
          <a:bodyPr wrap="square" rtlCol="0">
            <a:spAutoFit/>
          </a:bodyPr>
          <a:lstStyle/>
          <a:p>
            <a:r>
              <a:rPr lang="en-US" dirty="0"/>
              <a:t>Air</a:t>
            </a:r>
            <a:endParaRPr lang="en-AU" dirty="0"/>
          </a:p>
        </p:txBody>
      </p:sp>
      <p:sp>
        <p:nvSpPr>
          <p:cNvPr id="10" name="TextBox 9">
            <a:extLst>
              <a:ext uri="{FF2B5EF4-FFF2-40B4-BE49-F238E27FC236}">
                <a16:creationId xmlns:a16="http://schemas.microsoft.com/office/drawing/2014/main" id="{DFBF5CAC-9A0F-4EF2-A555-97EA773DD6E8}"/>
              </a:ext>
            </a:extLst>
          </p:cNvPr>
          <p:cNvSpPr txBox="1"/>
          <p:nvPr/>
        </p:nvSpPr>
        <p:spPr>
          <a:xfrm>
            <a:off x="3414477" y="1698604"/>
            <a:ext cx="718035" cy="366285"/>
          </a:xfrm>
          <a:prstGeom prst="rect">
            <a:avLst/>
          </a:prstGeom>
          <a:noFill/>
        </p:spPr>
        <p:txBody>
          <a:bodyPr wrap="square" rtlCol="0">
            <a:spAutoFit/>
          </a:bodyPr>
          <a:lstStyle/>
          <a:p>
            <a:r>
              <a:rPr lang="en-US" dirty="0"/>
              <a:t>Light</a:t>
            </a:r>
            <a:endParaRPr lang="en-AU" dirty="0"/>
          </a:p>
        </p:txBody>
      </p:sp>
      <p:sp>
        <p:nvSpPr>
          <p:cNvPr id="40" name="TextBox 39">
            <a:extLst>
              <a:ext uri="{FF2B5EF4-FFF2-40B4-BE49-F238E27FC236}">
                <a16:creationId xmlns:a16="http://schemas.microsoft.com/office/drawing/2014/main" id="{C008BAD2-8AAE-468D-88CE-4F5865D0B83F}"/>
              </a:ext>
            </a:extLst>
          </p:cNvPr>
          <p:cNvSpPr txBox="1"/>
          <p:nvPr/>
        </p:nvSpPr>
        <p:spPr>
          <a:xfrm>
            <a:off x="985388" y="1810010"/>
            <a:ext cx="876954" cy="369332"/>
          </a:xfrm>
          <a:prstGeom prst="rect">
            <a:avLst/>
          </a:prstGeom>
          <a:noFill/>
        </p:spPr>
        <p:txBody>
          <a:bodyPr wrap="square" rtlCol="0">
            <a:spAutoFit/>
          </a:bodyPr>
          <a:lstStyle/>
          <a:p>
            <a:r>
              <a:rPr lang="en-US" dirty="0"/>
              <a:t>Light</a:t>
            </a:r>
            <a:endParaRPr lang="en-AU" dirty="0"/>
          </a:p>
        </p:txBody>
      </p:sp>
      <p:sp>
        <p:nvSpPr>
          <p:cNvPr id="41" name="TextBox 40">
            <a:extLst>
              <a:ext uri="{FF2B5EF4-FFF2-40B4-BE49-F238E27FC236}">
                <a16:creationId xmlns:a16="http://schemas.microsoft.com/office/drawing/2014/main" id="{A5C0FA2E-BBAC-4D15-97AF-189A492B11F1}"/>
              </a:ext>
            </a:extLst>
          </p:cNvPr>
          <p:cNvSpPr txBox="1"/>
          <p:nvPr/>
        </p:nvSpPr>
        <p:spPr>
          <a:xfrm>
            <a:off x="4796430" y="4998211"/>
            <a:ext cx="1063995" cy="646331"/>
          </a:xfrm>
          <a:prstGeom prst="rect">
            <a:avLst/>
          </a:prstGeom>
          <a:noFill/>
        </p:spPr>
        <p:txBody>
          <a:bodyPr wrap="square" rtlCol="0">
            <a:spAutoFit/>
          </a:bodyPr>
          <a:lstStyle/>
          <a:p>
            <a:r>
              <a:rPr lang="en-US" dirty="0"/>
              <a:t>Normal lines</a:t>
            </a:r>
            <a:endParaRPr lang="en-AU" dirty="0"/>
          </a:p>
        </p:txBody>
      </p:sp>
      <p:sp>
        <p:nvSpPr>
          <p:cNvPr id="16" name="Oval 15">
            <a:extLst>
              <a:ext uri="{FF2B5EF4-FFF2-40B4-BE49-F238E27FC236}">
                <a16:creationId xmlns:a16="http://schemas.microsoft.com/office/drawing/2014/main" id="{90FDDD59-612C-4562-A1FC-60CBFAFC647A}"/>
              </a:ext>
            </a:extLst>
          </p:cNvPr>
          <p:cNvSpPr/>
          <p:nvPr/>
        </p:nvSpPr>
        <p:spPr>
          <a:xfrm>
            <a:off x="1268179" y="24916"/>
            <a:ext cx="8935718" cy="128646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59877E49-00FF-4D7E-86C6-B94EDCB8D365}"/>
              </a:ext>
            </a:extLst>
          </p:cNvPr>
          <p:cNvSpPr txBox="1"/>
          <p:nvPr/>
        </p:nvSpPr>
        <p:spPr>
          <a:xfrm>
            <a:off x="2451310" y="256237"/>
            <a:ext cx="7052439" cy="830997"/>
          </a:xfrm>
          <a:prstGeom prst="rect">
            <a:avLst/>
          </a:prstGeom>
          <a:noFill/>
        </p:spPr>
        <p:txBody>
          <a:bodyPr wrap="square" rtlCol="0">
            <a:spAutoFit/>
          </a:bodyPr>
          <a:lstStyle/>
          <a:p>
            <a:r>
              <a:rPr lang="en-US" sz="2400" dirty="0"/>
              <a:t>Refraction is when light changes direction and speed as it passes from one medium to different medium</a:t>
            </a:r>
            <a:endParaRPr lang="en-AU" sz="2400" dirty="0"/>
          </a:p>
        </p:txBody>
      </p:sp>
    </p:spTree>
    <p:extLst>
      <p:ext uri="{BB962C8B-B14F-4D97-AF65-F5344CB8AC3E}">
        <p14:creationId xmlns:p14="http://schemas.microsoft.com/office/powerpoint/2010/main" val="114181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A28B763-9AFB-471C-9FAE-87CF9EA9A46F}"/>
              </a:ext>
            </a:extLst>
          </p:cNvPr>
          <p:cNvSpPr/>
          <p:nvPr/>
        </p:nvSpPr>
        <p:spPr>
          <a:xfrm>
            <a:off x="1268179" y="24916"/>
            <a:ext cx="8935718" cy="128646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3" name="Picture 2">
            <a:extLst>
              <a:ext uri="{FF2B5EF4-FFF2-40B4-BE49-F238E27FC236}">
                <a16:creationId xmlns:a16="http://schemas.microsoft.com/office/drawing/2014/main" id="{4CD73A6E-C262-43D1-9251-AD3C1E8F1730}"/>
              </a:ext>
            </a:extLst>
          </p:cNvPr>
          <p:cNvPicPr/>
          <p:nvPr/>
        </p:nvPicPr>
        <p:blipFill>
          <a:blip r:embed="rId4"/>
          <a:stretch>
            <a:fillRect/>
          </a:stretch>
        </p:blipFill>
        <p:spPr>
          <a:xfrm>
            <a:off x="1755227" y="1611602"/>
            <a:ext cx="9049407" cy="4998171"/>
          </a:xfrm>
          <a:prstGeom prst="rect">
            <a:avLst/>
          </a:prstGeom>
        </p:spPr>
      </p:pic>
      <p:sp>
        <p:nvSpPr>
          <p:cNvPr id="4" name="TextBox 3">
            <a:extLst>
              <a:ext uri="{FF2B5EF4-FFF2-40B4-BE49-F238E27FC236}">
                <a16:creationId xmlns:a16="http://schemas.microsoft.com/office/drawing/2014/main" id="{27858D0A-36CA-49E6-8134-1D610F8506B3}"/>
              </a:ext>
            </a:extLst>
          </p:cNvPr>
          <p:cNvSpPr txBox="1"/>
          <p:nvPr/>
        </p:nvSpPr>
        <p:spPr>
          <a:xfrm>
            <a:off x="3032234" y="252647"/>
            <a:ext cx="6127531" cy="830997"/>
          </a:xfrm>
          <a:prstGeom prst="rect">
            <a:avLst/>
          </a:prstGeom>
          <a:noFill/>
        </p:spPr>
        <p:txBody>
          <a:bodyPr wrap="square" rtlCol="0">
            <a:spAutoFit/>
          </a:bodyPr>
          <a:lstStyle/>
          <a:p>
            <a:r>
              <a:rPr lang="en-US" sz="2400" dirty="0"/>
              <a:t>Without water, there is no refraction and light reflecting off the coin does not reach our eye</a:t>
            </a:r>
            <a:endParaRPr lang="en-AU" sz="2400" dirty="0"/>
          </a:p>
        </p:txBody>
      </p:sp>
    </p:spTree>
    <p:extLst>
      <p:ext uri="{BB962C8B-B14F-4D97-AF65-F5344CB8AC3E}">
        <p14:creationId xmlns:p14="http://schemas.microsoft.com/office/powerpoint/2010/main" val="136619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3" name="Picture 2">
            <a:extLst>
              <a:ext uri="{FF2B5EF4-FFF2-40B4-BE49-F238E27FC236}">
                <a16:creationId xmlns:a16="http://schemas.microsoft.com/office/drawing/2014/main" id="{BD8624B6-A43A-4FBD-8BB4-AB413C7FB39D}"/>
              </a:ext>
            </a:extLst>
          </p:cNvPr>
          <p:cNvPicPr/>
          <p:nvPr/>
        </p:nvPicPr>
        <p:blipFill>
          <a:blip r:embed="rId4"/>
          <a:stretch>
            <a:fillRect/>
          </a:stretch>
        </p:blipFill>
        <p:spPr>
          <a:xfrm>
            <a:off x="1555530" y="1395843"/>
            <a:ext cx="9806152" cy="5281950"/>
          </a:xfrm>
          <a:prstGeom prst="rect">
            <a:avLst/>
          </a:prstGeom>
        </p:spPr>
      </p:pic>
      <p:sp>
        <p:nvSpPr>
          <p:cNvPr id="5" name="Oval 4">
            <a:extLst>
              <a:ext uri="{FF2B5EF4-FFF2-40B4-BE49-F238E27FC236}">
                <a16:creationId xmlns:a16="http://schemas.microsoft.com/office/drawing/2014/main" id="{00FEE879-EE81-4025-B3B8-F1241E377F96}"/>
              </a:ext>
            </a:extLst>
          </p:cNvPr>
          <p:cNvSpPr/>
          <p:nvPr/>
        </p:nvSpPr>
        <p:spPr>
          <a:xfrm>
            <a:off x="1268179" y="24916"/>
            <a:ext cx="8935718" cy="128646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EBD151A9-8230-47C6-9963-38120A83EA93}"/>
              </a:ext>
            </a:extLst>
          </p:cNvPr>
          <p:cNvSpPr txBox="1"/>
          <p:nvPr/>
        </p:nvSpPr>
        <p:spPr>
          <a:xfrm>
            <a:off x="2123089" y="252647"/>
            <a:ext cx="7945822" cy="830997"/>
          </a:xfrm>
          <a:prstGeom prst="rect">
            <a:avLst/>
          </a:prstGeom>
          <a:noFill/>
        </p:spPr>
        <p:txBody>
          <a:bodyPr wrap="square" rtlCol="0">
            <a:spAutoFit/>
          </a:bodyPr>
          <a:lstStyle/>
          <a:p>
            <a:r>
              <a:rPr lang="en-US" sz="2400" dirty="0"/>
              <a:t>With water, light refracts as it leaves the water enabling it to enter our eye and see the coin.</a:t>
            </a:r>
            <a:endParaRPr lang="en-AU" sz="2400" dirty="0"/>
          </a:p>
        </p:txBody>
      </p:sp>
    </p:spTree>
    <p:extLst>
      <p:ext uri="{BB962C8B-B14F-4D97-AF65-F5344CB8AC3E}">
        <p14:creationId xmlns:p14="http://schemas.microsoft.com/office/powerpoint/2010/main" val="2497105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4" name="Oval 3">
            <a:extLst>
              <a:ext uri="{FF2B5EF4-FFF2-40B4-BE49-F238E27FC236}">
                <a16:creationId xmlns:a16="http://schemas.microsoft.com/office/drawing/2014/main" id="{B37AF199-167B-4CA6-AC47-8F3285348912}"/>
              </a:ext>
            </a:extLst>
          </p:cNvPr>
          <p:cNvSpPr/>
          <p:nvPr/>
        </p:nvSpPr>
        <p:spPr>
          <a:xfrm>
            <a:off x="700070" y="1292827"/>
            <a:ext cx="10791860" cy="427234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51432FCA-FA5D-4790-B7F4-ADBE0405A0D9}"/>
              </a:ext>
            </a:extLst>
          </p:cNvPr>
          <p:cNvSpPr/>
          <p:nvPr/>
        </p:nvSpPr>
        <p:spPr>
          <a:xfrm>
            <a:off x="3377609" y="2028616"/>
            <a:ext cx="6096000" cy="2800767"/>
          </a:xfrm>
          <a:prstGeom prst="rect">
            <a:avLst/>
          </a:prstGeom>
        </p:spPr>
        <p:txBody>
          <a:bodyPr>
            <a:spAutoFit/>
          </a:bodyPr>
          <a:lstStyle/>
          <a:p>
            <a:r>
              <a:rPr lang="en-US" sz="4400" dirty="0"/>
              <a:t>Describe two cool things you learned today about light or digital technologies.</a:t>
            </a:r>
            <a:endParaRPr lang="en-AU" sz="4400" dirty="0"/>
          </a:p>
        </p:txBody>
      </p:sp>
    </p:spTree>
    <p:extLst>
      <p:ext uri="{BB962C8B-B14F-4D97-AF65-F5344CB8AC3E}">
        <p14:creationId xmlns:p14="http://schemas.microsoft.com/office/powerpoint/2010/main" val="1445125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7B93B-4B14-4314-AC78-B332D976F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545" y="379977"/>
            <a:ext cx="5435415" cy="6231533"/>
          </a:xfrm>
          <a:prstGeom prst="rect">
            <a:avLst/>
          </a:prstGeom>
        </p:spPr>
      </p:pic>
      <p:sp>
        <p:nvSpPr>
          <p:cNvPr id="4" name="TextBox 3">
            <a:extLst>
              <a:ext uri="{FF2B5EF4-FFF2-40B4-BE49-F238E27FC236}">
                <a16:creationId xmlns:a16="http://schemas.microsoft.com/office/drawing/2014/main" id="{AEF9CB27-9EA6-44AB-8D81-AE7319DB9E0E}"/>
              </a:ext>
            </a:extLst>
          </p:cNvPr>
          <p:cNvSpPr txBox="1"/>
          <p:nvPr/>
        </p:nvSpPr>
        <p:spPr>
          <a:xfrm>
            <a:off x="7804238" y="3203355"/>
            <a:ext cx="3437615" cy="584775"/>
          </a:xfrm>
          <a:prstGeom prst="rect">
            <a:avLst/>
          </a:prstGeom>
          <a:noFill/>
        </p:spPr>
        <p:txBody>
          <a:bodyPr wrap="square" rtlCol="0">
            <a:spAutoFit/>
          </a:bodyPr>
          <a:lstStyle/>
          <a:p>
            <a:r>
              <a:rPr lang="en-US" sz="3200" dirty="0">
                <a:latin typeface="Candara" panose="020E0502030303020204" pitchFamily="34" charset="0"/>
              </a:rPr>
              <a:t>FLEET Schools</a:t>
            </a:r>
            <a:endParaRPr lang="en-AU" sz="3200" dirty="0">
              <a:latin typeface="Candara" panose="020E0502030303020204" pitchFamily="34" charset="0"/>
            </a:endParaRPr>
          </a:p>
        </p:txBody>
      </p:sp>
      <p:sp>
        <p:nvSpPr>
          <p:cNvPr id="5" name="TextBox 4">
            <a:extLst>
              <a:ext uri="{FF2B5EF4-FFF2-40B4-BE49-F238E27FC236}">
                <a16:creationId xmlns:a16="http://schemas.microsoft.com/office/drawing/2014/main" id="{78A51B94-2D58-475F-9E96-50A3EBCDC6B8}"/>
              </a:ext>
            </a:extLst>
          </p:cNvPr>
          <p:cNvSpPr txBox="1"/>
          <p:nvPr/>
        </p:nvSpPr>
        <p:spPr>
          <a:xfrm>
            <a:off x="1467415" y="1391158"/>
            <a:ext cx="2856737" cy="400110"/>
          </a:xfrm>
          <a:prstGeom prst="rect">
            <a:avLst/>
          </a:prstGeom>
          <a:noFill/>
        </p:spPr>
        <p:txBody>
          <a:bodyPr wrap="square" rtlCol="0">
            <a:spAutoFit/>
          </a:bodyPr>
          <a:lstStyle/>
          <a:p>
            <a:r>
              <a:rPr lang="en-AU" sz="2000" dirty="0"/>
              <a:t>education@fleet.org.au</a:t>
            </a:r>
          </a:p>
        </p:txBody>
      </p:sp>
      <p:sp>
        <p:nvSpPr>
          <p:cNvPr id="6" name="TextBox 5">
            <a:extLst>
              <a:ext uri="{FF2B5EF4-FFF2-40B4-BE49-F238E27FC236}">
                <a16:creationId xmlns:a16="http://schemas.microsoft.com/office/drawing/2014/main" id="{9D5F01FA-4949-4EBF-B64A-2AFC029674EF}"/>
              </a:ext>
            </a:extLst>
          </p:cNvPr>
          <p:cNvSpPr txBox="1"/>
          <p:nvPr/>
        </p:nvSpPr>
        <p:spPr>
          <a:xfrm>
            <a:off x="631927" y="2344124"/>
            <a:ext cx="5062420" cy="400110"/>
          </a:xfrm>
          <a:prstGeom prst="rect">
            <a:avLst/>
          </a:prstGeom>
          <a:noFill/>
        </p:spPr>
        <p:txBody>
          <a:bodyPr wrap="square" rtlCol="0">
            <a:spAutoFit/>
          </a:bodyPr>
          <a:lstStyle/>
          <a:p>
            <a:r>
              <a:rPr lang="en-AU" sz="2000" dirty="0"/>
              <a:t>https://www.fleet.org.au/blog/fleet-schools2/</a:t>
            </a:r>
          </a:p>
        </p:txBody>
      </p:sp>
      <p:sp>
        <p:nvSpPr>
          <p:cNvPr id="7" name="TextBox 6">
            <a:extLst>
              <a:ext uri="{FF2B5EF4-FFF2-40B4-BE49-F238E27FC236}">
                <a16:creationId xmlns:a16="http://schemas.microsoft.com/office/drawing/2014/main" id="{B03F3B5B-9B9C-42AC-BFC2-201254DAFBCD}"/>
              </a:ext>
            </a:extLst>
          </p:cNvPr>
          <p:cNvSpPr txBox="1"/>
          <p:nvPr/>
        </p:nvSpPr>
        <p:spPr>
          <a:xfrm>
            <a:off x="445430" y="3387446"/>
            <a:ext cx="5435415" cy="400110"/>
          </a:xfrm>
          <a:prstGeom prst="rect">
            <a:avLst/>
          </a:prstGeom>
          <a:noFill/>
        </p:spPr>
        <p:txBody>
          <a:bodyPr wrap="square" rtlCol="0">
            <a:spAutoFit/>
          </a:bodyPr>
          <a:lstStyle/>
          <a:p>
            <a:r>
              <a:rPr lang="en-AU" sz="2000" dirty="0"/>
              <a:t>https://www.facebook.com/FLEETaskthephysicists</a:t>
            </a:r>
          </a:p>
        </p:txBody>
      </p:sp>
      <p:pic>
        <p:nvPicPr>
          <p:cNvPr id="9" name="Picture 8">
            <a:extLst>
              <a:ext uri="{FF2B5EF4-FFF2-40B4-BE49-F238E27FC236}">
                <a16:creationId xmlns:a16="http://schemas.microsoft.com/office/drawing/2014/main" id="{DA4C3BE1-E5C6-47F8-84DB-BA6392419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934" y="3797548"/>
            <a:ext cx="1409700" cy="1409700"/>
          </a:xfrm>
          <a:prstGeom prst="rect">
            <a:avLst/>
          </a:prstGeom>
        </p:spPr>
      </p:pic>
      <p:pic>
        <p:nvPicPr>
          <p:cNvPr id="11" name="Picture 10">
            <a:extLst>
              <a:ext uri="{FF2B5EF4-FFF2-40B4-BE49-F238E27FC236}">
                <a16:creationId xmlns:a16="http://schemas.microsoft.com/office/drawing/2014/main" id="{5FE345A6-6121-4136-A9A0-90208DA2B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81" y="5912851"/>
            <a:ext cx="2921666" cy="698659"/>
          </a:xfrm>
          <a:prstGeom prst="rect">
            <a:avLst/>
          </a:prstGeom>
        </p:spPr>
      </p:pic>
      <p:pic>
        <p:nvPicPr>
          <p:cNvPr id="10" name="Picture 9">
            <a:extLst>
              <a:ext uri="{FF2B5EF4-FFF2-40B4-BE49-F238E27FC236}">
                <a16:creationId xmlns:a16="http://schemas.microsoft.com/office/drawing/2014/main" id="{8EC66867-5D8E-4ECA-A5C7-38B3CA0827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41" y="92761"/>
            <a:ext cx="3596122" cy="307456"/>
          </a:xfrm>
          <a:prstGeom prst="rect">
            <a:avLst/>
          </a:prstGeom>
        </p:spPr>
      </p:pic>
    </p:spTree>
    <p:extLst>
      <p:ext uri="{BB962C8B-B14F-4D97-AF65-F5344CB8AC3E}">
        <p14:creationId xmlns:p14="http://schemas.microsoft.com/office/powerpoint/2010/main" val="341265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28893A-C4D3-4850-8CFA-52693D0F9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994" y="-1743164"/>
            <a:ext cx="23658864" cy="11507274"/>
          </a:xfrm>
          <a:prstGeom prst="rect">
            <a:avLst/>
          </a:prstGeom>
        </p:spPr>
      </p:pic>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3" name="Oval 2">
            <a:extLst>
              <a:ext uri="{FF2B5EF4-FFF2-40B4-BE49-F238E27FC236}">
                <a16:creationId xmlns:a16="http://schemas.microsoft.com/office/drawing/2014/main" id="{65EAE8C0-4F8A-4FFB-B3DE-1D92F655FF1A}"/>
              </a:ext>
            </a:extLst>
          </p:cNvPr>
          <p:cNvSpPr/>
          <p:nvPr/>
        </p:nvSpPr>
        <p:spPr>
          <a:xfrm>
            <a:off x="1881353" y="619119"/>
            <a:ext cx="9211210" cy="538228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0EC34F17-6E39-4EF8-8502-CB18D78234A7}"/>
              </a:ext>
            </a:extLst>
          </p:cNvPr>
          <p:cNvSpPr txBox="1"/>
          <p:nvPr/>
        </p:nvSpPr>
        <p:spPr>
          <a:xfrm>
            <a:off x="3517786" y="2007476"/>
            <a:ext cx="5938344" cy="2492990"/>
          </a:xfrm>
          <a:prstGeom prst="rect">
            <a:avLst/>
          </a:prstGeom>
          <a:noFill/>
        </p:spPr>
        <p:txBody>
          <a:bodyPr wrap="square" rtlCol="0">
            <a:spAutoFit/>
          </a:bodyPr>
          <a:lstStyle/>
          <a:p>
            <a:pPr algn="ctr"/>
            <a:r>
              <a:rPr lang="en-US" sz="6000" dirty="0"/>
              <a:t>Let there be light</a:t>
            </a:r>
          </a:p>
          <a:p>
            <a:pPr algn="ctr"/>
            <a:endParaRPr lang="en-US" sz="3200" dirty="0"/>
          </a:p>
          <a:p>
            <a:pPr algn="ctr"/>
            <a:r>
              <a:rPr lang="en-US" sz="3200" dirty="0"/>
              <a:t>How we see and the fun and physics of reflection and refraction</a:t>
            </a:r>
            <a:endParaRPr lang="en-AU" sz="3200" dirty="0"/>
          </a:p>
        </p:txBody>
      </p:sp>
    </p:spTree>
    <p:extLst>
      <p:ext uri="{BB962C8B-B14F-4D97-AF65-F5344CB8AC3E}">
        <p14:creationId xmlns:p14="http://schemas.microsoft.com/office/powerpoint/2010/main" val="1623410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Tree>
    <p:extLst>
      <p:ext uri="{BB962C8B-B14F-4D97-AF65-F5344CB8AC3E}">
        <p14:creationId xmlns:p14="http://schemas.microsoft.com/office/powerpoint/2010/main" val="248963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3" name="Oval 2">
            <a:extLst>
              <a:ext uri="{FF2B5EF4-FFF2-40B4-BE49-F238E27FC236}">
                <a16:creationId xmlns:a16="http://schemas.microsoft.com/office/drawing/2014/main" id="{B41F2B5F-1BBD-48C6-AA96-B8033C95B98B}"/>
              </a:ext>
            </a:extLst>
          </p:cNvPr>
          <p:cNvSpPr/>
          <p:nvPr/>
        </p:nvSpPr>
        <p:spPr>
          <a:xfrm>
            <a:off x="2348850" y="556057"/>
            <a:ext cx="7745229" cy="379582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15EBECA0-9443-4EA7-BA16-02A6B134033D}"/>
              </a:ext>
            </a:extLst>
          </p:cNvPr>
          <p:cNvSpPr txBox="1"/>
          <p:nvPr/>
        </p:nvSpPr>
        <p:spPr>
          <a:xfrm>
            <a:off x="3730088" y="1314586"/>
            <a:ext cx="5765180" cy="2308324"/>
          </a:xfrm>
          <a:prstGeom prst="rect">
            <a:avLst/>
          </a:prstGeom>
          <a:noFill/>
        </p:spPr>
        <p:txBody>
          <a:bodyPr wrap="square" rtlCol="0">
            <a:spAutoFit/>
          </a:bodyPr>
          <a:lstStyle/>
          <a:p>
            <a:r>
              <a:rPr lang="en-US" sz="3600" dirty="0"/>
              <a:t>FLEET’s research problem is the increasing energy consumption of digital technologies.</a:t>
            </a:r>
            <a:endParaRPr lang="en-AU" sz="3600" dirty="0"/>
          </a:p>
        </p:txBody>
      </p:sp>
      <p:grpSp>
        <p:nvGrpSpPr>
          <p:cNvPr id="5" name="群組">
            <a:extLst>
              <a:ext uri="{FF2B5EF4-FFF2-40B4-BE49-F238E27FC236}">
                <a16:creationId xmlns:a16="http://schemas.microsoft.com/office/drawing/2014/main" id="{5969F060-78A1-4E0F-8C77-213546ECD1A7}"/>
              </a:ext>
            </a:extLst>
          </p:cNvPr>
          <p:cNvGrpSpPr/>
          <p:nvPr/>
        </p:nvGrpSpPr>
        <p:grpSpPr>
          <a:xfrm>
            <a:off x="214825" y="3722349"/>
            <a:ext cx="3989294" cy="2928917"/>
            <a:chOff x="-133891" y="548122"/>
            <a:chExt cx="6716070" cy="6371488"/>
          </a:xfrm>
        </p:grpSpPr>
        <p:sp>
          <p:nvSpPr>
            <p:cNvPr id="6" name="2000 (analog)">
              <a:extLst>
                <a:ext uri="{FF2B5EF4-FFF2-40B4-BE49-F238E27FC236}">
                  <a16:creationId xmlns:a16="http://schemas.microsoft.com/office/drawing/2014/main" id="{9051BE6D-E6E3-4F17-A0BF-63375C479ED6}"/>
                </a:ext>
              </a:extLst>
            </p:cNvPr>
            <p:cNvSpPr txBox="1"/>
            <p:nvPr/>
          </p:nvSpPr>
          <p:spPr>
            <a:xfrm>
              <a:off x="-133891" y="548122"/>
              <a:ext cx="3052223" cy="10266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vl1pPr>
            </a:lstStyle>
            <a:p>
              <a:r>
                <a:rPr sz="2400" dirty="0"/>
                <a:t>2000 (analog)</a:t>
              </a:r>
            </a:p>
          </p:txBody>
        </p:sp>
        <p:pic>
          <p:nvPicPr>
            <p:cNvPr id="7" name="影像" descr="影像">
              <a:extLst>
                <a:ext uri="{FF2B5EF4-FFF2-40B4-BE49-F238E27FC236}">
                  <a16:creationId xmlns:a16="http://schemas.microsoft.com/office/drawing/2014/main" id="{C6907F91-0C12-4CE4-ADB7-085544039AB4}"/>
                </a:ext>
              </a:extLst>
            </p:cNvPr>
            <p:cNvPicPr>
              <a:picLocks noChangeAspect="1"/>
            </p:cNvPicPr>
            <p:nvPr/>
          </p:nvPicPr>
          <p:blipFill>
            <a:blip r:embed="rId4"/>
            <a:srcRect/>
            <a:stretch>
              <a:fillRect/>
            </a:stretch>
          </p:blipFill>
          <p:spPr>
            <a:xfrm rot="10800000">
              <a:off x="335402" y="3880637"/>
              <a:ext cx="6246777" cy="3038973"/>
            </a:xfrm>
            <a:prstGeom prst="rect">
              <a:avLst/>
            </a:prstGeom>
            <a:ln w="12700" cap="flat">
              <a:noFill/>
              <a:miter lim="400000"/>
            </a:ln>
            <a:effectLst/>
          </p:spPr>
        </p:pic>
        <p:pic>
          <p:nvPicPr>
            <p:cNvPr id="8" name="影像" descr="影像">
              <a:extLst>
                <a:ext uri="{FF2B5EF4-FFF2-40B4-BE49-F238E27FC236}">
                  <a16:creationId xmlns:a16="http://schemas.microsoft.com/office/drawing/2014/main" id="{3376FB1D-C5FE-4949-BB09-318F25C09B05}"/>
                </a:ext>
              </a:extLst>
            </p:cNvPr>
            <p:cNvPicPr>
              <a:picLocks noChangeAspect="1"/>
            </p:cNvPicPr>
            <p:nvPr/>
          </p:nvPicPr>
          <p:blipFill>
            <a:blip r:embed="rId5"/>
            <a:srcRect l="24420" t="10267" r="16965" b="9477"/>
            <a:stretch>
              <a:fillRect/>
            </a:stretch>
          </p:blipFill>
          <p:spPr>
            <a:xfrm rot="18336260">
              <a:off x="1063017" y="1704183"/>
              <a:ext cx="2023147" cy="3324166"/>
            </a:xfrm>
            <a:custGeom>
              <a:avLst/>
              <a:gdLst/>
              <a:ahLst/>
              <a:cxnLst>
                <a:cxn ang="0">
                  <a:pos x="wd2" y="hd2"/>
                </a:cxn>
                <a:cxn ang="5400000">
                  <a:pos x="wd2" y="hd2"/>
                </a:cxn>
                <a:cxn ang="10800000">
                  <a:pos x="wd2" y="hd2"/>
                </a:cxn>
                <a:cxn ang="16200000">
                  <a:pos x="wd2" y="hd2"/>
                </a:cxn>
              </a:cxnLst>
              <a:rect l="0" t="0" r="r" b="b"/>
              <a:pathLst>
                <a:path w="21471" h="21558" extrusionOk="0">
                  <a:moveTo>
                    <a:pt x="8627" y="0"/>
                  </a:moveTo>
                  <a:cubicBezTo>
                    <a:pt x="6225" y="5"/>
                    <a:pt x="5181" y="169"/>
                    <a:pt x="4925" y="579"/>
                  </a:cubicBezTo>
                  <a:cubicBezTo>
                    <a:pt x="4798" y="783"/>
                    <a:pt x="4462" y="909"/>
                    <a:pt x="3758" y="1017"/>
                  </a:cubicBezTo>
                  <a:cubicBezTo>
                    <a:pt x="2339" y="1235"/>
                    <a:pt x="606" y="1760"/>
                    <a:pt x="267" y="2077"/>
                  </a:cubicBezTo>
                  <a:cubicBezTo>
                    <a:pt x="103" y="2231"/>
                    <a:pt x="-13" y="2625"/>
                    <a:pt x="1" y="2981"/>
                  </a:cubicBezTo>
                  <a:cubicBezTo>
                    <a:pt x="15" y="3327"/>
                    <a:pt x="47" y="7157"/>
                    <a:pt x="73" y="11492"/>
                  </a:cubicBezTo>
                  <a:cubicBezTo>
                    <a:pt x="99" y="15827"/>
                    <a:pt x="130" y="19441"/>
                    <a:pt x="140" y="19522"/>
                  </a:cubicBezTo>
                  <a:cubicBezTo>
                    <a:pt x="234" y="20238"/>
                    <a:pt x="3498" y="21290"/>
                    <a:pt x="6264" y="21496"/>
                  </a:cubicBezTo>
                  <a:cubicBezTo>
                    <a:pt x="7586" y="21595"/>
                    <a:pt x="10679" y="21571"/>
                    <a:pt x="12052" y="21450"/>
                  </a:cubicBezTo>
                  <a:cubicBezTo>
                    <a:pt x="13974" y="21281"/>
                    <a:pt x="16439" y="20542"/>
                    <a:pt x="17093" y="19942"/>
                  </a:cubicBezTo>
                  <a:cubicBezTo>
                    <a:pt x="17505" y="19563"/>
                    <a:pt x="17559" y="19383"/>
                    <a:pt x="17481" y="18681"/>
                  </a:cubicBezTo>
                  <a:cubicBezTo>
                    <a:pt x="17430" y="18230"/>
                    <a:pt x="17366" y="17776"/>
                    <a:pt x="17333" y="17672"/>
                  </a:cubicBezTo>
                  <a:cubicBezTo>
                    <a:pt x="17301" y="17568"/>
                    <a:pt x="17286" y="17042"/>
                    <a:pt x="17304" y="16503"/>
                  </a:cubicBezTo>
                  <a:cubicBezTo>
                    <a:pt x="17334" y="15588"/>
                    <a:pt x="17371" y="15513"/>
                    <a:pt x="17855" y="15378"/>
                  </a:cubicBezTo>
                  <a:cubicBezTo>
                    <a:pt x="18194" y="15284"/>
                    <a:pt x="18461" y="15059"/>
                    <a:pt x="18622" y="14732"/>
                  </a:cubicBezTo>
                  <a:cubicBezTo>
                    <a:pt x="18800" y="14370"/>
                    <a:pt x="19130" y="14115"/>
                    <a:pt x="19810" y="13816"/>
                  </a:cubicBezTo>
                  <a:cubicBezTo>
                    <a:pt x="21439" y="13098"/>
                    <a:pt x="21364" y="13351"/>
                    <a:pt x="21440" y="8300"/>
                  </a:cubicBezTo>
                  <a:cubicBezTo>
                    <a:pt x="21516" y="3202"/>
                    <a:pt x="21587" y="3446"/>
                    <a:pt x="19890" y="2790"/>
                  </a:cubicBezTo>
                  <a:cubicBezTo>
                    <a:pt x="19373" y="2590"/>
                    <a:pt x="18676" y="2389"/>
                    <a:pt x="18344" y="2345"/>
                  </a:cubicBezTo>
                  <a:cubicBezTo>
                    <a:pt x="18012" y="2300"/>
                    <a:pt x="17293" y="2081"/>
                    <a:pt x="16744" y="1856"/>
                  </a:cubicBezTo>
                  <a:cubicBezTo>
                    <a:pt x="16194" y="1630"/>
                    <a:pt x="15114" y="1337"/>
                    <a:pt x="14343" y="1205"/>
                  </a:cubicBezTo>
                  <a:cubicBezTo>
                    <a:pt x="13343" y="1032"/>
                    <a:pt x="12880" y="884"/>
                    <a:pt x="12734" y="690"/>
                  </a:cubicBezTo>
                  <a:cubicBezTo>
                    <a:pt x="12390" y="233"/>
                    <a:pt x="10971" y="-5"/>
                    <a:pt x="8627" y="0"/>
                  </a:cubicBezTo>
                  <a:close/>
                </a:path>
              </a:pathLst>
            </a:custGeom>
            <a:ln w="139700" cap="flat">
              <a:solidFill>
                <a:srgbClr val="FFFFFF"/>
              </a:solidFill>
              <a:prstDash val="solid"/>
              <a:miter lim="400000"/>
            </a:ln>
            <a:effectLst/>
          </p:spPr>
        </p:pic>
      </p:grpSp>
      <p:sp>
        <p:nvSpPr>
          <p:cNvPr id="9" name="Arrow: Right 8">
            <a:extLst>
              <a:ext uri="{FF2B5EF4-FFF2-40B4-BE49-F238E27FC236}">
                <a16:creationId xmlns:a16="http://schemas.microsoft.com/office/drawing/2014/main" id="{B61FED2B-5083-4226-911F-877BE7E73618}"/>
              </a:ext>
            </a:extLst>
          </p:cNvPr>
          <p:cNvSpPr/>
          <p:nvPr/>
        </p:nvSpPr>
        <p:spPr>
          <a:xfrm>
            <a:off x="5229921" y="5970676"/>
            <a:ext cx="30471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群組">
            <a:extLst>
              <a:ext uri="{FF2B5EF4-FFF2-40B4-BE49-F238E27FC236}">
                <a16:creationId xmlns:a16="http://schemas.microsoft.com/office/drawing/2014/main" id="{8A1C280A-129B-4896-BEF8-DE83D6246070}"/>
              </a:ext>
            </a:extLst>
          </p:cNvPr>
          <p:cNvGrpSpPr/>
          <p:nvPr/>
        </p:nvGrpSpPr>
        <p:grpSpPr>
          <a:xfrm>
            <a:off x="8946702" y="3879957"/>
            <a:ext cx="3224130" cy="2945308"/>
            <a:chOff x="0" y="-911740"/>
            <a:chExt cx="10620096" cy="8369842"/>
          </a:xfrm>
        </p:grpSpPr>
        <p:sp>
          <p:nvSpPr>
            <p:cNvPr id="11" name="2019 (digital)">
              <a:extLst>
                <a:ext uri="{FF2B5EF4-FFF2-40B4-BE49-F238E27FC236}">
                  <a16:creationId xmlns:a16="http://schemas.microsoft.com/office/drawing/2014/main" id="{77D4E1A2-34E3-4E20-9673-745E1AA50A3B}"/>
                </a:ext>
              </a:extLst>
            </p:cNvPr>
            <p:cNvSpPr txBox="1"/>
            <p:nvPr/>
          </p:nvSpPr>
          <p:spPr>
            <a:xfrm>
              <a:off x="4239244" y="-911740"/>
              <a:ext cx="5742958" cy="13410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8000"/>
              </a:lvl1pPr>
            </a:lstStyle>
            <a:p>
              <a:r>
                <a:rPr sz="2400" dirty="0"/>
                <a:t>20</a:t>
              </a:r>
              <a:r>
                <a:rPr lang="en-US" sz="2400" dirty="0"/>
                <a:t>21</a:t>
              </a:r>
              <a:r>
                <a:rPr sz="2400" dirty="0"/>
                <a:t> (digital)</a:t>
              </a:r>
            </a:p>
          </p:txBody>
        </p:sp>
        <p:pic>
          <p:nvPicPr>
            <p:cNvPr id="13" name="影像" descr="影像">
              <a:extLst>
                <a:ext uri="{FF2B5EF4-FFF2-40B4-BE49-F238E27FC236}">
                  <a16:creationId xmlns:a16="http://schemas.microsoft.com/office/drawing/2014/main" id="{678345C4-F2F7-4F6E-9BA9-1BDC94F0D324}"/>
                </a:ext>
              </a:extLst>
            </p:cNvPr>
            <p:cNvPicPr>
              <a:picLocks noChangeAspect="1"/>
            </p:cNvPicPr>
            <p:nvPr/>
          </p:nvPicPr>
          <p:blipFill>
            <a:blip r:embed="rId6"/>
            <a:srcRect l="6401" t="13516" r="4697" b="23125"/>
            <a:stretch>
              <a:fillRect/>
            </a:stretch>
          </p:blipFill>
          <p:spPr>
            <a:xfrm>
              <a:off x="0" y="3673681"/>
              <a:ext cx="10620096" cy="3784421"/>
            </a:xfrm>
            <a:prstGeom prst="rect">
              <a:avLst/>
            </a:prstGeom>
            <a:ln w="12700" cap="flat">
              <a:noFill/>
              <a:miter lim="400000"/>
            </a:ln>
            <a:effectLst/>
          </p:spPr>
        </p:pic>
        <p:pic>
          <p:nvPicPr>
            <p:cNvPr id="14" name="影像" descr="影像">
              <a:extLst>
                <a:ext uri="{FF2B5EF4-FFF2-40B4-BE49-F238E27FC236}">
                  <a16:creationId xmlns:a16="http://schemas.microsoft.com/office/drawing/2014/main" id="{4A28632E-A3AC-4013-AD9D-70758B36E499}"/>
                </a:ext>
              </a:extLst>
            </p:cNvPr>
            <p:cNvPicPr>
              <a:picLocks noChangeAspect="1"/>
            </p:cNvPicPr>
            <p:nvPr/>
          </p:nvPicPr>
          <p:blipFill>
            <a:blip r:embed="rId7"/>
            <a:srcRect r="40214"/>
            <a:stretch>
              <a:fillRect/>
            </a:stretch>
          </p:blipFill>
          <p:spPr>
            <a:xfrm rot="21291581">
              <a:off x="291993" y="1952780"/>
              <a:ext cx="2687082" cy="2990912"/>
            </a:xfrm>
            <a:prstGeom prst="rect">
              <a:avLst/>
            </a:prstGeom>
            <a:ln w="152400" cap="flat">
              <a:solidFill>
                <a:srgbClr val="FFFFFF"/>
              </a:solidFill>
              <a:prstDash val="solid"/>
              <a:miter lim="400000"/>
            </a:ln>
            <a:effectLst/>
          </p:spPr>
        </p:pic>
        <p:pic>
          <p:nvPicPr>
            <p:cNvPr id="15" name="影像" descr="影像">
              <a:extLst>
                <a:ext uri="{FF2B5EF4-FFF2-40B4-BE49-F238E27FC236}">
                  <a16:creationId xmlns:a16="http://schemas.microsoft.com/office/drawing/2014/main" id="{48E2B0D0-4B0D-4801-99E9-7933F22C66C2}"/>
                </a:ext>
              </a:extLst>
            </p:cNvPr>
            <p:cNvPicPr>
              <a:picLocks noChangeAspect="1"/>
            </p:cNvPicPr>
            <p:nvPr/>
          </p:nvPicPr>
          <p:blipFill>
            <a:blip r:embed="rId8"/>
            <a:srcRect r="21971"/>
            <a:stretch>
              <a:fillRect/>
            </a:stretch>
          </p:blipFill>
          <p:spPr>
            <a:xfrm>
              <a:off x="4496651" y="1809419"/>
              <a:ext cx="4384127" cy="2763794"/>
            </a:xfrm>
            <a:prstGeom prst="rect">
              <a:avLst/>
            </a:prstGeom>
            <a:ln w="127000" cap="flat">
              <a:solidFill>
                <a:srgbClr val="FFFFFF"/>
              </a:solidFill>
              <a:prstDash val="solid"/>
              <a:miter lim="400000"/>
            </a:ln>
            <a:effectLst/>
          </p:spPr>
        </p:pic>
      </p:grpSp>
      <p:pic>
        <p:nvPicPr>
          <p:cNvPr id="16" name="Picture 15">
            <a:extLst>
              <a:ext uri="{FF2B5EF4-FFF2-40B4-BE49-F238E27FC236}">
                <a16:creationId xmlns:a16="http://schemas.microsoft.com/office/drawing/2014/main" id="{D965032D-08FA-4DAD-8D73-F1A604C23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8998" y="249367"/>
            <a:ext cx="433468" cy="496957"/>
          </a:xfrm>
          <a:prstGeom prst="rect">
            <a:avLst/>
          </a:prstGeom>
        </p:spPr>
      </p:pic>
    </p:spTree>
    <p:extLst>
      <p:ext uri="{BB962C8B-B14F-4D97-AF65-F5344CB8AC3E}">
        <p14:creationId xmlns:p14="http://schemas.microsoft.com/office/powerpoint/2010/main" val="160667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0"/>
                                        </p:tgtEl>
                                        <p:attrNameLst>
                                          <p:attrName>style.visibility</p:attrName>
                                        </p:attrNameLst>
                                      </p:cBhvr>
                                      <p:to>
                                        <p:strVal val="visible"/>
                                      </p:to>
                                    </p:set>
                                    <p:animEffect transition="in" filter="dissolv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1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5" name="Graphic 4" descr="Head with gears">
            <a:extLst>
              <a:ext uri="{FF2B5EF4-FFF2-40B4-BE49-F238E27FC236}">
                <a16:creationId xmlns:a16="http://schemas.microsoft.com/office/drawing/2014/main" id="{0D573761-524C-4992-B270-FBF40A9A3D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4444" y="5240201"/>
            <a:ext cx="1483111" cy="1483111"/>
          </a:xfrm>
          <a:prstGeom prst="rect">
            <a:avLst/>
          </a:prstGeom>
        </p:spPr>
      </p:pic>
      <p:sp>
        <p:nvSpPr>
          <p:cNvPr id="7" name="Oval 6">
            <a:extLst>
              <a:ext uri="{FF2B5EF4-FFF2-40B4-BE49-F238E27FC236}">
                <a16:creationId xmlns:a16="http://schemas.microsoft.com/office/drawing/2014/main" id="{967211AE-B97E-4500-BD5C-B0EBCD41F11D}"/>
              </a:ext>
            </a:extLst>
          </p:cNvPr>
          <p:cNvSpPr/>
          <p:nvPr/>
        </p:nvSpPr>
        <p:spPr>
          <a:xfrm>
            <a:off x="1806327" y="622963"/>
            <a:ext cx="8579345" cy="438393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C606954-0841-4998-94FC-E812CECC1E8A}"/>
              </a:ext>
            </a:extLst>
          </p:cNvPr>
          <p:cNvSpPr txBox="1"/>
          <p:nvPr/>
        </p:nvSpPr>
        <p:spPr>
          <a:xfrm>
            <a:off x="2865864" y="1522267"/>
            <a:ext cx="6858000" cy="2585323"/>
          </a:xfrm>
          <a:prstGeom prst="rect">
            <a:avLst/>
          </a:prstGeom>
          <a:noFill/>
        </p:spPr>
        <p:txBody>
          <a:bodyPr wrap="square" rtlCol="0">
            <a:spAutoFit/>
          </a:bodyPr>
          <a:lstStyle/>
          <a:p>
            <a:pPr defTabSz="825500" hangingPunct="0"/>
            <a:r>
              <a:rPr lang="en-US" sz="2400" dirty="0">
                <a:ea typeface="Helvetica Neue"/>
                <a:cs typeface="Arial" panose="020B0604020202020204" pitchFamily="34" charset="0"/>
                <a:sym typeface="Helvetica Neue"/>
              </a:rPr>
              <a:t>Activity: Talk to two other people next to you and write down 3 things that you own that have a computer chip? </a:t>
            </a:r>
          </a:p>
          <a:p>
            <a:pPr defTabSz="825500" hangingPunct="0"/>
            <a:endParaRPr lang="en-US" sz="2400" dirty="0"/>
          </a:p>
          <a:p>
            <a:pPr defTabSz="825500" hangingPunct="0"/>
            <a:r>
              <a:rPr lang="en-US" sz="2400" dirty="0">
                <a:ea typeface="Helvetica Neue"/>
                <a:cs typeface="Helvetica Neue"/>
                <a:sym typeface="Helvetica Neue"/>
              </a:rPr>
              <a:t>How have these devices changed since you were born? Was there an analog version?</a:t>
            </a:r>
            <a:endParaRPr lang="en-AU" sz="2400" dirty="0">
              <a:ea typeface="Helvetica Neue"/>
              <a:cs typeface="Helvetica Neue"/>
              <a:sym typeface="Helvetica Neue"/>
            </a:endParaRPr>
          </a:p>
          <a:p>
            <a:endParaRPr lang="en-AU" dirty="0"/>
          </a:p>
        </p:txBody>
      </p:sp>
    </p:spTree>
    <p:extLst>
      <p:ext uri="{BB962C8B-B14F-4D97-AF65-F5344CB8AC3E}">
        <p14:creationId xmlns:p14="http://schemas.microsoft.com/office/powerpoint/2010/main" val="289528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Up 4">
            <a:extLst>
              <a:ext uri="{FF2B5EF4-FFF2-40B4-BE49-F238E27FC236}">
                <a16:creationId xmlns:a16="http://schemas.microsoft.com/office/drawing/2014/main" id="{83C26B47-E740-4164-8070-E93EB451480F}"/>
              </a:ext>
            </a:extLst>
          </p:cNvPr>
          <p:cNvSpPr/>
          <p:nvPr/>
        </p:nvSpPr>
        <p:spPr>
          <a:xfrm rot="3373222">
            <a:off x="5154212" y="-1796987"/>
            <a:ext cx="484632" cy="96375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4" name="Oval 3">
            <a:extLst>
              <a:ext uri="{FF2B5EF4-FFF2-40B4-BE49-F238E27FC236}">
                <a16:creationId xmlns:a16="http://schemas.microsoft.com/office/drawing/2014/main" id="{63154AF8-8736-40C2-A9B8-4AEC53ECDFF8}"/>
              </a:ext>
            </a:extLst>
          </p:cNvPr>
          <p:cNvSpPr/>
          <p:nvPr/>
        </p:nvSpPr>
        <p:spPr>
          <a:xfrm>
            <a:off x="2769987" y="1716617"/>
            <a:ext cx="7072439" cy="305543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82447D2F-274F-4745-B3A5-01E47B8CB2CB}"/>
              </a:ext>
            </a:extLst>
          </p:cNvPr>
          <p:cNvSpPr/>
          <p:nvPr/>
        </p:nvSpPr>
        <p:spPr>
          <a:xfrm>
            <a:off x="3737598" y="2705725"/>
            <a:ext cx="5424947" cy="1077218"/>
          </a:xfrm>
          <a:prstGeom prst="rect">
            <a:avLst/>
          </a:prstGeom>
        </p:spPr>
        <p:txBody>
          <a:bodyPr wrap="none">
            <a:spAutoFit/>
          </a:bodyPr>
          <a:lstStyle/>
          <a:p>
            <a:r>
              <a:rPr lang="en-US" sz="3200" dirty="0"/>
              <a:t>The demand for computation is</a:t>
            </a:r>
          </a:p>
          <a:p>
            <a:r>
              <a:rPr lang="en-US" sz="3200" dirty="0"/>
              <a:t> increasing 70%  each year</a:t>
            </a:r>
          </a:p>
        </p:txBody>
      </p:sp>
      <p:sp>
        <p:nvSpPr>
          <p:cNvPr id="6" name="TextBox 5">
            <a:extLst>
              <a:ext uri="{FF2B5EF4-FFF2-40B4-BE49-F238E27FC236}">
                <a16:creationId xmlns:a16="http://schemas.microsoft.com/office/drawing/2014/main" id="{3E82914A-B09D-46E9-A671-49B2BBCAF9DD}"/>
              </a:ext>
            </a:extLst>
          </p:cNvPr>
          <p:cNvSpPr txBox="1"/>
          <p:nvPr/>
        </p:nvSpPr>
        <p:spPr>
          <a:xfrm>
            <a:off x="9536555" y="409903"/>
            <a:ext cx="2361091" cy="461665"/>
          </a:xfrm>
          <a:prstGeom prst="rect">
            <a:avLst/>
          </a:prstGeom>
          <a:noFill/>
        </p:spPr>
        <p:txBody>
          <a:bodyPr wrap="square" rtlCol="0">
            <a:spAutoFit/>
          </a:bodyPr>
          <a:lstStyle/>
          <a:p>
            <a:r>
              <a:rPr lang="en-US" sz="2400" dirty="0"/>
              <a:t>Digital demand</a:t>
            </a:r>
            <a:endParaRPr lang="en-AU" sz="2400" dirty="0"/>
          </a:p>
        </p:txBody>
      </p:sp>
      <p:pic>
        <p:nvPicPr>
          <p:cNvPr id="7" name="Graphic 6" descr="Processor">
            <a:extLst>
              <a:ext uri="{FF2B5EF4-FFF2-40B4-BE49-F238E27FC236}">
                <a16:creationId xmlns:a16="http://schemas.microsoft.com/office/drawing/2014/main" id="{F2FEA6BB-BC36-439B-9B44-31FEC7753C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630" y="5902473"/>
            <a:ext cx="914400" cy="914400"/>
          </a:xfrm>
          <a:prstGeom prst="rect">
            <a:avLst/>
          </a:prstGeom>
        </p:spPr>
      </p:pic>
    </p:spTree>
    <p:extLst>
      <p:ext uri="{BB962C8B-B14F-4D97-AF65-F5344CB8AC3E}">
        <p14:creationId xmlns:p14="http://schemas.microsoft.com/office/powerpoint/2010/main" val="344014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293B240-2043-4375-9193-F15E70D090FB}"/>
              </a:ext>
            </a:extLst>
          </p:cNvPr>
          <p:cNvSpPr/>
          <p:nvPr/>
        </p:nvSpPr>
        <p:spPr>
          <a:xfrm>
            <a:off x="654492" y="1265274"/>
            <a:ext cx="7745229" cy="379582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FABC691C-5B90-419E-A8C5-966706C767A2}"/>
              </a:ext>
            </a:extLst>
          </p:cNvPr>
          <p:cNvSpPr/>
          <p:nvPr/>
        </p:nvSpPr>
        <p:spPr>
          <a:xfrm>
            <a:off x="1406834" y="2076520"/>
            <a:ext cx="7302631" cy="3785652"/>
          </a:xfrm>
          <a:prstGeom prst="rect">
            <a:avLst/>
          </a:prstGeom>
        </p:spPr>
        <p:txBody>
          <a:bodyPr wrap="square">
            <a:spAutoFit/>
          </a:bodyPr>
          <a:lstStyle/>
          <a:p>
            <a:pPr defTabSz="457200">
              <a:defRPr sz="8000" b="0">
                <a:latin typeface="Calibri"/>
                <a:ea typeface="Calibri"/>
                <a:cs typeface="Calibri"/>
                <a:sym typeface="Calibri"/>
              </a:defRPr>
            </a:pPr>
            <a:r>
              <a:rPr lang="en-US" sz="4000" dirty="0"/>
              <a:t>To process one photo on your smart phone requires about one trillion computations….</a:t>
            </a:r>
          </a:p>
          <a:p>
            <a:pPr defTabSz="457200">
              <a:defRPr sz="8000" b="0">
                <a:latin typeface="Calibri"/>
                <a:ea typeface="Calibri"/>
                <a:cs typeface="Calibri"/>
                <a:sym typeface="Calibri"/>
              </a:defRPr>
            </a:pPr>
            <a:endParaRPr lang="en-US" sz="4000" dirty="0">
              <a:latin typeface="Times"/>
              <a:ea typeface="Times"/>
              <a:cs typeface="Times"/>
              <a:sym typeface="Times"/>
            </a:endParaRPr>
          </a:p>
          <a:p>
            <a:pPr defTabSz="457200">
              <a:defRPr sz="8000" b="0">
                <a:latin typeface="Calibri"/>
                <a:ea typeface="Calibri"/>
                <a:cs typeface="Calibri"/>
                <a:sym typeface="Calibri"/>
              </a:defRPr>
            </a:pPr>
            <a:endParaRPr lang="en-US" sz="4000" dirty="0">
              <a:latin typeface="Times"/>
              <a:ea typeface="Times"/>
              <a:cs typeface="Times"/>
              <a:sym typeface="Times"/>
            </a:endParaRPr>
          </a:p>
          <a:p>
            <a:pPr defTabSz="457200">
              <a:defRPr sz="8000" b="0">
                <a:latin typeface="Calibri"/>
                <a:ea typeface="Calibri"/>
                <a:cs typeface="Calibri"/>
                <a:sym typeface="Calibri"/>
              </a:defRPr>
            </a:pPr>
            <a:endParaRPr lang="en-US" sz="4000" dirty="0">
              <a:latin typeface="Times"/>
              <a:ea typeface="Times"/>
              <a:cs typeface="Times"/>
              <a:sym typeface="Times"/>
            </a:endParaRPr>
          </a:p>
        </p:txBody>
      </p:sp>
      <p:pic>
        <p:nvPicPr>
          <p:cNvPr id="3" name="影像" descr="影像">
            <a:extLst>
              <a:ext uri="{FF2B5EF4-FFF2-40B4-BE49-F238E27FC236}">
                <a16:creationId xmlns:a16="http://schemas.microsoft.com/office/drawing/2014/main" id="{394680C8-0419-4CD4-8742-2F16C81783A2}"/>
              </a:ext>
            </a:extLst>
          </p:cNvPr>
          <p:cNvPicPr>
            <a:picLocks noChangeAspect="1"/>
          </p:cNvPicPr>
          <p:nvPr/>
        </p:nvPicPr>
        <p:blipFill>
          <a:blip r:embed="rId3"/>
          <a:srcRect l="7308" t="1395" r="4095" b="2737"/>
          <a:stretch>
            <a:fillRect/>
          </a:stretch>
        </p:blipFill>
        <p:spPr>
          <a:xfrm>
            <a:off x="9141772" y="995827"/>
            <a:ext cx="2395736" cy="4866345"/>
          </a:xfrm>
          <a:custGeom>
            <a:avLst/>
            <a:gdLst/>
            <a:ahLst/>
            <a:cxnLst>
              <a:cxn ang="0">
                <a:pos x="wd2" y="hd2"/>
              </a:cxn>
              <a:cxn ang="5400000">
                <a:pos x="wd2" y="hd2"/>
              </a:cxn>
              <a:cxn ang="10800000">
                <a:pos x="wd2" y="hd2"/>
              </a:cxn>
              <a:cxn ang="16200000">
                <a:pos x="wd2" y="hd2"/>
              </a:cxn>
            </a:cxnLst>
            <a:rect l="0" t="0" r="r" b="b"/>
            <a:pathLst>
              <a:path w="21600" h="21600" extrusionOk="0">
                <a:moveTo>
                  <a:pt x="4368" y="0"/>
                </a:moveTo>
                <a:cubicBezTo>
                  <a:pt x="3111" y="0"/>
                  <a:pt x="2476" y="1"/>
                  <a:pt x="1805" y="106"/>
                </a:cubicBezTo>
                <a:cubicBezTo>
                  <a:pt x="1066" y="238"/>
                  <a:pt x="483" y="525"/>
                  <a:pt x="214" y="889"/>
                </a:cubicBezTo>
                <a:cubicBezTo>
                  <a:pt x="0" y="1221"/>
                  <a:pt x="0" y="1534"/>
                  <a:pt x="0" y="2150"/>
                </a:cubicBezTo>
                <a:lnTo>
                  <a:pt x="0" y="19441"/>
                </a:lnTo>
                <a:cubicBezTo>
                  <a:pt x="0" y="20067"/>
                  <a:pt x="0" y="20380"/>
                  <a:pt x="214" y="20712"/>
                </a:cubicBezTo>
                <a:cubicBezTo>
                  <a:pt x="483" y="21076"/>
                  <a:pt x="1066" y="21362"/>
                  <a:pt x="1805" y="21494"/>
                </a:cubicBezTo>
                <a:cubicBezTo>
                  <a:pt x="2480" y="21600"/>
                  <a:pt x="3116" y="21600"/>
                  <a:pt x="4368" y="21600"/>
                </a:cubicBezTo>
                <a:lnTo>
                  <a:pt x="17214" y="21600"/>
                </a:lnTo>
                <a:cubicBezTo>
                  <a:pt x="18486" y="21600"/>
                  <a:pt x="19122" y="21600"/>
                  <a:pt x="19797" y="21494"/>
                </a:cubicBezTo>
                <a:cubicBezTo>
                  <a:pt x="20536" y="21362"/>
                  <a:pt x="21117" y="21076"/>
                  <a:pt x="21386" y="20712"/>
                </a:cubicBezTo>
                <a:cubicBezTo>
                  <a:pt x="21600" y="20380"/>
                  <a:pt x="21600" y="20067"/>
                  <a:pt x="21600" y="19451"/>
                </a:cubicBezTo>
                <a:lnTo>
                  <a:pt x="21600" y="2159"/>
                </a:lnTo>
                <a:cubicBezTo>
                  <a:pt x="21600" y="1533"/>
                  <a:pt x="21600" y="1221"/>
                  <a:pt x="21386" y="889"/>
                </a:cubicBezTo>
                <a:cubicBezTo>
                  <a:pt x="21117" y="525"/>
                  <a:pt x="20536" y="238"/>
                  <a:pt x="19797" y="106"/>
                </a:cubicBezTo>
                <a:cubicBezTo>
                  <a:pt x="19122" y="0"/>
                  <a:pt x="18486" y="0"/>
                  <a:pt x="17234" y="0"/>
                </a:cubicBezTo>
                <a:lnTo>
                  <a:pt x="4386" y="0"/>
                </a:lnTo>
                <a:lnTo>
                  <a:pt x="4368" y="0"/>
                </a:lnTo>
                <a:close/>
              </a:path>
            </a:pathLst>
          </a:custGeom>
          <a:ln w="12700">
            <a:miter lim="400000"/>
          </a:ln>
        </p:spPr>
      </p:pic>
      <p:pic>
        <p:nvPicPr>
          <p:cNvPr id="4" name="Picture 3">
            <a:extLst>
              <a:ext uri="{FF2B5EF4-FFF2-40B4-BE49-F238E27FC236}">
                <a16:creationId xmlns:a16="http://schemas.microsoft.com/office/drawing/2014/main" id="{3025DA4F-607B-4882-B93C-20D993291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Tree>
    <p:extLst>
      <p:ext uri="{BB962C8B-B14F-4D97-AF65-F5344CB8AC3E}">
        <p14:creationId xmlns:p14="http://schemas.microsoft.com/office/powerpoint/2010/main" val="337806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8319E-3297-4D50-872F-E3F2705E6600}"/>
              </a:ext>
            </a:extLst>
          </p:cNvPr>
          <p:cNvPicPr>
            <a:picLocks noChangeAspect="1"/>
          </p:cNvPicPr>
          <p:nvPr/>
        </p:nvPicPr>
        <p:blipFill>
          <a:blip r:embed="rId3"/>
          <a:stretch>
            <a:fillRect/>
          </a:stretch>
        </p:blipFill>
        <p:spPr>
          <a:xfrm>
            <a:off x="2437437" y="3290176"/>
            <a:ext cx="6931123" cy="3567824"/>
          </a:xfrm>
          <a:prstGeom prst="rect">
            <a:avLst/>
          </a:prstGeom>
        </p:spPr>
      </p:pic>
      <p:pic>
        <p:nvPicPr>
          <p:cNvPr id="4" name="Picture 3">
            <a:extLst>
              <a:ext uri="{FF2B5EF4-FFF2-40B4-BE49-F238E27FC236}">
                <a16:creationId xmlns:a16="http://schemas.microsoft.com/office/drawing/2014/main" id="{3229963E-4E45-48BE-94FD-D6E1FA8C0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5" name="Oval 4">
            <a:extLst>
              <a:ext uri="{FF2B5EF4-FFF2-40B4-BE49-F238E27FC236}">
                <a16:creationId xmlns:a16="http://schemas.microsoft.com/office/drawing/2014/main" id="{E1A65B09-067F-42B5-9731-FB6035C72961}"/>
              </a:ext>
            </a:extLst>
          </p:cNvPr>
          <p:cNvSpPr/>
          <p:nvPr/>
        </p:nvSpPr>
        <p:spPr>
          <a:xfrm>
            <a:off x="2695165" y="133814"/>
            <a:ext cx="6415669" cy="301082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5AA8B9D-28F0-47AA-BF60-85312AE311E3}"/>
              </a:ext>
            </a:extLst>
          </p:cNvPr>
          <p:cNvSpPr txBox="1"/>
          <p:nvPr/>
        </p:nvSpPr>
        <p:spPr>
          <a:xfrm>
            <a:off x="2928968" y="949757"/>
            <a:ext cx="5977513" cy="954107"/>
          </a:xfrm>
          <a:prstGeom prst="rect">
            <a:avLst/>
          </a:prstGeom>
          <a:noFill/>
        </p:spPr>
        <p:txBody>
          <a:bodyPr wrap="square" rtlCol="0">
            <a:spAutoFit/>
          </a:bodyPr>
          <a:lstStyle/>
          <a:p>
            <a:r>
              <a:rPr lang="en-US" sz="2800" dirty="0"/>
              <a:t>Australia’s biggest super computer uses  as much energy as a Melbourne suburb.</a:t>
            </a:r>
            <a:endParaRPr lang="en-AU" sz="2800" dirty="0"/>
          </a:p>
        </p:txBody>
      </p:sp>
    </p:spTree>
    <p:extLst>
      <p:ext uri="{BB962C8B-B14F-4D97-AF65-F5344CB8AC3E}">
        <p14:creationId xmlns:p14="http://schemas.microsoft.com/office/powerpoint/2010/main" val="241811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C9AE-2A31-492B-9EBA-8C9CFA530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5" name="Graphic 4" descr="Download from cloud">
            <a:extLst>
              <a:ext uri="{FF2B5EF4-FFF2-40B4-BE49-F238E27FC236}">
                <a16:creationId xmlns:a16="http://schemas.microsoft.com/office/drawing/2014/main" id="{D1D7B0D9-1BA1-4ED1-A8AF-371C1D2477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3655" y="543910"/>
            <a:ext cx="914400" cy="914400"/>
          </a:xfrm>
          <a:prstGeom prst="rect">
            <a:avLst/>
          </a:prstGeom>
        </p:spPr>
      </p:pic>
      <p:pic>
        <p:nvPicPr>
          <p:cNvPr id="7" name="Graphic 6" descr="Satellite dish">
            <a:extLst>
              <a:ext uri="{FF2B5EF4-FFF2-40B4-BE49-F238E27FC236}">
                <a16:creationId xmlns:a16="http://schemas.microsoft.com/office/drawing/2014/main" id="{A80DF03D-1747-4117-96BB-C3285A731E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125" y="3802588"/>
            <a:ext cx="914400" cy="914400"/>
          </a:xfrm>
          <a:prstGeom prst="rect">
            <a:avLst/>
          </a:prstGeom>
        </p:spPr>
      </p:pic>
      <p:pic>
        <p:nvPicPr>
          <p:cNvPr id="9" name="Graphic 8" descr="Satellite">
            <a:extLst>
              <a:ext uri="{FF2B5EF4-FFF2-40B4-BE49-F238E27FC236}">
                <a16:creationId xmlns:a16="http://schemas.microsoft.com/office/drawing/2014/main" id="{3FA2A725-37FD-46CD-8B63-1114813BE2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6525" y="2108105"/>
            <a:ext cx="914400" cy="914400"/>
          </a:xfrm>
          <a:prstGeom prst="rect">
            <a:avLst/>
          </a:prstGeom>
        </p:spPr>
      </p:pic>
      <p:pic>
        <p:nvPicPr>
          <p:cNvPr id="11" name="Graphic 10" descr="Chat RTL">
            <a:extLst>
              <a:ext uri="{FF2B5EF4-FFF2-40B4-BE49-F238E27FC236}">
                <a16:creationId xmlns:a16="http://schemas.microsoft.com/office/drawing/2014/main" id="{CA750223-DB1B-4070-870D-00FFC14478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781" y="149413"/>
            <a:ext cx="914400" cy="914400"/>
          </a:xfrm>
          <a:prstGeom prst="rect">
            <a:avLst/>
          </a:prstGeom>
        </p:spPr>
      </p:pic>
      <p:pic>
        <p:nvPicPr>
          <p:cNvPr id="13" name="Graphic 12" descr="Stream">
            <a:extLst>
              <a:ext uri="{FF2B5EF4-FFF2-40B4-BE49-F238E27FC236}">
                <a16:creationId xmlns:a16="http://schemas.microsoft.com/office/drawing/2014/main" id="{AE940DB6-6E3C-4BE8-AF79-E153787B3F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62033" y="4978985"/>
            <a:ext cx="914400" cy="914400"/>
          </a:xfrm>
          <a:prstGeom prst="rect">
            <a:avLst/>
          </a:prstGeom>
        </p:spPr>
      </p:pic>
      <p:pic>
        <p:nvPicPr>
          <p:cNvPr id="15" name="Graphic 14" descr="Wireless">
            <a:extLst>
              <a:ext uri="{FF2B5EF4-FFF2-40B4-BE49-F238E27FC236}">
                <a16:creationId xmlns:a16="http://schemas.microsoft.com/office/drawing/2014/main" id="{B6CC34C9-2DAC-4FA0-A145-FBE53305A59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30866" y="166418"/>
            <a:ext cx="914400" cy="914400"/>
          </a:xfrm>
          <a:prstGeom prst="rect">
            <a:avLst/>
          </a:prstGeom>
        </p:spPr>
      </p:pic>
      <p:pic>
        <p:nvPicPr>
          <p:cNvPr id="17" name="Graphic 16" descr="Voice">
            <a:extLst>
              <a:ext uri="{FF2B5EF4-FFF2-40B4-BE49-F238E27FC236}">
                <a16:creationId xmlns:a16="http://schemas.microsoft.com/office/drawing/2014/main" id="{45F9CE7E-C136-4C77-B4B8-23DE53D11E5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50095" y="699550"/>
            <a:ext cx="914400" cy="914400"/>
          </a:xfrm>
          <a:prstGeom prst="rect">
            <a:avLst/>
          </a:prstGeom>
        </p:spPr>
      </p:pic>
      <p:pic>
        <p:nvPicPr>
          <p:cNvPr id="19" name="Graphic 18" descr="Disconnected">
            <a:extLst>
              <a:ext uri="{FF2B5EF4-FFF2-40B4-BE49-F238E27FC236}">
                <a16:creationId xmlns:a16="http://schemas.microsoft.com/office/drawing/2014/main" id="{BC97C73D-12B0-4711-855B-BAE2EF111C5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629628" y="151607"/>
            <a:ext cx="914400" cy="914400"/>
          </a:xfrm>
          <a:prstGeom prst="rect">
            <a:avLst/>
          </a:prstGeom>
        </p:spPr>
      </p:pic>
      <p:pic>
        <p:nvPicPr>
          <p:cNvPr id="21" name="Graphic 20" descr="USB">
            <a:extLst>
              <a:ext uri="{FF2B5EF4-FFF2-40B4-BE49-F238E27FC236}">
                <a16:creationId xmlns:a16="http://schemas.microsoft.com/office/drawing/2014/main" id="{B9A7A4A3-BED7-442D-9965-D350C0F0691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48975" y="4869027"/>
            <a:ext cx="914400" cy="914400"/>
          </a:xfrm>
          <a:prstGeom prst="rect">
            <a:avLst/>
          </a:prstGeom>
        </p:spPr>
      </p:pic>
      <p:pic>
        <p:nvPicPr>
          <p:cNvPr id="23" name="Graphic 22" descr="Cell Tower">
            <a:extLst>
              <a:ext uri="{FF2B5EF4-FFF2-40B4-BE49-F238E27FC236}">
                <a16:creationId xmlns:a16="http://schemas.microsoft.com/office/drawing/2014/main" id="{5163BB9D-3DB7-4E1C-BAE1-D65E8C49FD5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796193" y="3954627"/>
            <a:ext cx="914400" cy="914400"/>
          </a:xfrm>
          <a:prstGeom prst="rect">
            <a:avLst/>
          </a:prstGeom>
        </p:spPr>
      </p:pic>
      <p:pic>
        <p:nvPicPr>
          <p:cNvPr id="25" name="Graphic 24" descr="Robot">
            <a:extLst>
              <a:ext uri="{FF2B5EF4-FFF2-40B4-BE49-F238E27FC236}">
                <a16:creationId xmlns:a16="http://schemas.microsoft.com/office/drawing/2014/main" id="{CD24F280-B2AD-414D-83CE-323D98DD36C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029324" y="712397"/>
            <a:ext cx="914400" cy="914400"/>
          </a:xfrm>
          <a:prstGeom prst="rect">
            <a:avLst/>
          </a:prstGeom>
        </p:spPr>
      </p:pic>
      <p:pic>
        <p:nvPicPr>
          <p:cNvPr id="27" name="Graphic 26" descr="Cloud Computing">
            <a:extLst>
              <a:ext uri="{FF2B5EF4-FFF2-40B4-BE49-F238E27FC236}">
                <a16:creationId xmlns:a16="http://schemas.microsoft.com/office/drawing/2014/main" id="{9D465032-D5FA-4D02-8919-FF5EC3ED139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715802" y="1986682"/>
            <a:ext cx="914400" cy="914400"/>
          </a:xfrm>
          <a:prstGeom prst="rect">
            <a:avLst/>
          </a:prstGeom>
        </p:spPr>
      </p:pic>
      <p:pic>
        <p:nvPicPr>
          <p:cNvPr id="29" name="Graphic 28" descr="Computer">
            <a:extLst>
              <a:ext uri="{FF2B5EF4-FFF2-40B4-BE49-F238E27FC236}">
                <a16:creationId xmlns:a16="http://schemas.microsoft.com/office/drawing/2014/main" id="{A30EF491-01A1-45A1-AE90-4DD8F5405BC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09325" y="4981198"/>
            <a:ext cx="914400" cy="914400"/>
          </a:xfrm>
          <a:prstGeom prst="rect">
            <a:avLst/>
          </a:prstGeom>
        </p:spPr>
      </p:pic>
      <p:pic>
        <p:nvPicPr>
          <p:cNvPr id="31" name="Graphic 30" descr="Internet">
            <a:extLst>
              <a:ext uri="{FF2B5EF4-FFF2-40B4-BE49-F238E27FC236}">
                <a16:creationId xmlns:a16="http://schemas.microsoft.com/office/drawing/2014/main" id="{B9DADA49-70D4-4960-9876-777796B30A9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264858" y="5736866"/>
            <a:ext cx="914400" cy="914400"/>
          </a:xfrm>
          <a:prstGeom prst="rect">
            <a:avLst/>
          </a:prstGeom>
        </p:spPr>
      </p:pic>
      <p:pic>
        <p:nvPicPr>
          <p:cNvPr id="33" name="Graphic 32" descr="Processor">
            <a:extLst>
              <a:ext uri="{FF2B5EF4-FFF2-40B4-BE49-F238E27FC236}">
                <a16:creationId xmlns:a16="http://schemas.microsoft.com/office/drawing/2014/main" id="{3B12D850-4207-43E2-BC42-CFE108A6E2EE}"/>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501683" y="5604972"/>
            <a:ext cx="914400" cy="914400"/>
          </a:xfrm>
          <a:prstGeom prst="rect">
            <a:avLst/>
          </a:prstGeom>
        </p:spPr>
      </p:pic>
      <p:pic>
        <p:nvPicPr>
          <p:cNvPr id="35" name="Graphic 34" descr="Camera">
            <a:extLst>
              <a:ext uri="{FF2B5EF4-FFF2-40B4-BE49-F238E27FC236}">
                <a16:creationId xmlns:a16="http://schemas.microsoft.com/office/drawing/2014/main" id="{FB3A1ED4-304E-48E4-87A4-21C99C48ECE7}"/>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822642" y="3939185"/>
            <a:ext cx="914400" cy="914400"/>
          </a:xfrm>
          <a:prstGeom prst="rect">
            <a:avLst/>
          </a:prstGeom>
        </p:spPr>
      </p:pic>
      <p:sp>
        <p:nvSpPr>
          <p:cNvPr id="36" name="Oval 35">
            <a:extLst>
              <a:ext uri="{FF2B5EF4-FFF2-40B4-BE49-F238E27FC236}">
                <a16:creationId xmlns:a16="http://schemas.microsoft.com/office/drawing/2014/main" id="{93498419-7C5A-479D-B01A-6B158F06EA6A}"/>
              </a:ext>
            </a:extLst>
          </p:cNvPr>
          <p:cNvSpPr/>
          <p:nvPr/>
        </p:nvSpPr>
        <p:spPr>
          <a:xfrm>
            <a:off x="2234134" y="1351439"/>
            <a:ext cx="7019260" cy="346550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290C9BA-DC14-4FF6-A3EC-85D376F5228E}"/>
              </a:ext>
            </a:extLst>
          </p:cNvPr>
          <p:cNvSpPr txBox="1"/>
          <p:nvPr/>
        </p:nvSpPr>
        <p:spPr>
          <a:xfrm>
            <a:off x="2970961" y="1903378"/>
            <a:ext cx="6281415" cy="2308324"/>
          </a:xfrm>
          <a:prstGeom prst="rect">
            <a:avLst/>
          </a:prstGeom>
          <a:noFill/>
        </p:spPr>
        <p:txBody>
          <a:bodyPr wrap="square" rtlCol="0">
            <a:spAutoFit/>
          </a:bodyPr>
          <a:lstStyle/>
          <a:p>
            <a:r>
              <a:rPr lang="en-AU" sz="3600" dirty="0"/>
              <a:t>Light is one of the most extensive carriers of information (data)….satellites, TV, phones, emails, photos, radio…</a:t>
            </a:r>
          </a:p>
        </p:txBody>
      </p:sp>
    </p:spTree>
    <p:extLst>
      <p:ext uri="{BB962C8B-B14F-4D97-AF65-F5344CB8AC3E}">
        <p14:creationId xmlns:p14="http://schemas.microsoft.com/office/powerpoint/2010/main" val="315803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2877</Words>
  <Application>Microsoft Office PowerPoint</Application>
  <PresentationFormat>Widescreen</PresentationFormat>
  <Paragraphs>164</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Candara</vt:lpstr>
      <vt:lpstr>Helvetica Neue</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Major</dc:creator>
  <cp:lastModifiedBy>Jason Major</cp:lastModifiedBy>
  <cp:revision>49</cp:revision>
  <dcterms:created xsi:type="dcterms:W3CDTF">2022-02-04T03:07:25Z</dcterms:created>
  <dcterms:modified xsi:type="dcterms:W3CDTF">2024-01-31T23:46:17Z</dcterms:modified>
</cp:coreProperties>
</file>