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72" r:id="rId2"/>
    <p:sldId id="324" r:id="rId3"/>
    <p:sldId id="378" r:id="rId4"/>
    <p:sldId id="384" r:id="rId5"/>
    <p:sldId id="374" r:id="rId6"/>
    <p:sldId id="382" r:id="rId7"/>
    <p:sldId id="257" r:id="rId8"/>
    <p:sldId id="383" r:id="rId9"/>
    <p:sldId id="375" r:id="rId10"/>
    <p:sldId id="376" r:id="rId11"/>
    <p:sldId id="377" r:id="rId12"/>
    <p:sldId id="381" r:id="rId13"/>
    <p:sldId id="398" r:id="rId14"/>
    <p:sldId id="380" r:id="rId15"/>
    <p:sldId id="3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0362" autoAdjust="0"/>
  </p:normalViewPr>
  <p:slideViewPr>
    <p:cSldViewPr snapToGrid="0">
      <p:cViewPr varScale="1">
        <p:scale>
          <a:sx n="80" d="100"/>
          <a:sy n="80" d="100"/>
        </p:scale>
        <p:origin x="16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D3B83B-3F46-4670-8A8C-4574372E52C3}" type="datetimeFigureOut">
              <a:rPr lang="en-AU" smtClean="0"/>
              <a:t>6/02/2024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5A8F9-F923-4577-84A5-B92E6C6CF93C}" type="slidenum">
              <a:rPr lang="en-AU" smtClean="0"/>
              <a:t>‹#›</a:t>
            </a:fld>
            <a:endParaRPr lang="en-AU"/>
          </a:p>
        </p:txBody>
      </p:sp>
    </p:spTree>
    <p:extLst>
      <p:ext uri="{BB962C8B-B14F-4D97-AF65-F5344CB8AC3E}">
        <p14:creationId xmlns:p14="http://schemas.microsoft.com/office/powerpoint/2010/main" val="1151145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a:t>
            </a:r>
            <a:r>
              <a:rPr lang="en-US" dirty="0" err="1"/>
              <a:t>CoE</a:t>
            </a:r>
            <a:endParaRPr lang="en-US" dirty="0"/>
          </a:p>
          <a:p>
            <a:r>
              <a:rPr lang="en-US" dirty="0"/>
              <a:t>Mission to make next generation of energy-efficient digital technologies</a:t>
            </a:r>
          </a:p>
          <a:p>
            <a:r>
              <a:rPr lang="en-US" dirty="0"/>
              <a:t>Why would we want to do that? </a:t>
            </a:r>
            <a:endParaRPr lang="en-AU" dirty="0"/>
          </a:p>
        </p:txBody>
      </p:sp>
      <p:sp>
        <p:nvSpPr>
          <p:cNvPr id="4" name="Slide Number Placeholder 3"/>
          <p:cNvSpPr>
            <a:spLocks noGrp="1"/>
          </p:cNvSpPr>
          <p:nvPr>
            <p:ph type="sldNum" sz="quarter" idx="5"/>
          </p:nvPr>
        </p:nvSpPr>
        <p:spPr/>
        <p:txBody>
          <a:bodyPr/>
          <a:lstStyle/>
          <a:p>
            <a:fld id="{74115E58-3E60-4ED5-95C9-60E0D09572C4}" type="slidenum">
              <a:rPr lang="en-AU" smtClean="0"/>
              <a:t>1</a:t>
            </a:fld>
            <a:endParaRPr lang="en-AU"/>
          </a:p>
        </p:txBody>
      </p:sp>
    </p:spTree>
    <p:extLst>
      <p:ext uri="{BB962C8B-B14F-4D97-AF65-F5344CB8AC3E}">
        <p14:creationId xmlns:p14="http://schemas.microsoft.com/office/powerpoint/2010/main" val="3221693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have to rearrange the top images into the right order for the energy chain. Student need to also include the type(s) of energy associated with each image and the energy transformation that occurs, for example potential chemical energy is transformed into electrical energy (kinetic) </a:t>
            </a:r>
          </a:p>
          <a:p>
            <a:endParaRPr lang="en-US" dirty="0"/>
          </a:p>
          <a:p>
            <a:r>
              <a:rPr lang="en-US" dirty="0"/>
              <a:t>Correct order: Potential chemical energy in battery – kinetic energy in electron through circuit to generate electrical energy – mobile phone  - that converts electrical energy into heat, light and sound </a:t>
            </a:r>
            <a:endParaRPr lang="en-AU" dirty="0"/>
          </a:p>
        </p:txBody>
      </p:sp>
      <p:sp>
        <p:nvSpPr>
          <p:cNvPr id="4" name="Slide Number Placeholder 3"/>
          <p:cNvSpPr>
            <a:spLocks noGrp="1"/>
          </p:cNvSpPr>
          <p:nvPr>
            <p:ph type="sldNum" sz="quarter" idx="5"/>
          </p:nvPr>
        </p:nvSpPr>
        <p:spPr/>
        <p:txBody>
          <a:bodyPr/>
          <a:lstStyle/>
          <a:p>
            <a:fld id="{37B5A8F9-F923-4577-84A5-B92E6C6CF93C}" type="slidenum">
              <a:rPr lang="en-AU" smtClean="0"/>
              <a:t>12</a:t>
            </a:fld>
            <a:endParaRPr lang="en-AU"/>
          </a:p>
        </p:txBody>
      </p:sp>
    </p:spTree>
    <p:extLst>
      <p:ext uri="{BB962C8B-B14F-4D97-AF65-F5344CB8AC3E}">
        <p14:creationId xmlns:p14="http://schemas.microsoft.com/office/powerpoint/2010/main" val="1316179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have to rearrange the top images into the right order for the energy chain. Student need to also include the type(s) of energy associated with each image and the energy transformation that occurs, for example potential chemical energy is transformed into electrical energy (kinetic) </a:t>
            </a:r>
          </a:p>
          <a:p>
            <a:r>
              <a:rPr lang="en-US" dirty="0"/>
              <a:t>Correct order is</a:t>
            </a:r>
          </a:p>
          <a:p>
            <a:r>
              <a:rPr lang="en-US" dirty="0"/>
              <a:t> Sun (kinetic energy in form of photons and electromagnetic radiation) – Solar panel – Electrical energy – Computer/electric vehicle </a:t>
            </a:r>
          </a:p>
          <a:p>
            <a:r>
              <a:rPr lang="en-US" dirty="0"/>
              <a:t>Solar panel converts the kinetic energy in a photon to electrical energy. The electrical energy is transformed into light and heat and computations (in computer) and kinetic energy (and heat) in EV</a:t>
            </a:r>
          </a:p>
          <a:p>
            <a:endParaRPr lang="en-US" dirty="0"/>
          </a:p>
          <a:p>
            <a:endParaRPr lang="en-AU" dirty="0"/>
          </a:p>
        </p:txBody>
      </p:sp>
      <p:sp>
        <p:nvSpPr>
          <p:cNvPr id="4" name="Slide Number Placeholder 3"/>
          <p:cNvSpPr>
            <a:spLocks noGrp="1"/>
          </p:cNvSpPr>
          <p:nvPr>
            <p:ph type="sldNum" sz="quarter" idx="5"/>
          </p:nvPr>
        </p:nvSpPr>
        <p:spPr/>
        <p:txBody>
          <a:bodyPr/>
          <a:lstStyle/>
          <a:p>
            <a:fld id="{37B5A8F9-F923-4577-84A5-B92E6C6CF93C}" type="slidenum">
              <a:rPr lang="en-AU" smtClean="0"/>
              <a:t>13</a:t>
            </a:fld>
            <a:endParaRPr lang="en-AU"/>
          </a:p>
        </p:txBody>
      </p:sp>
    </p:spTree>
    <p:extLst>
      <p:ext uri="{BB962C8B-B14F-4D97-AF65-F5344CB8AC3E}">
        <p14:creationId xmlns:p14="http://schemas.microsoft.com/office/powerpoint/2010/main" val="2446849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Force = mass × distance</a:t>
            </a:r>
          </a:p>
          <a:p>
            <a:endParaRPr lang="en-US" dirty="0"/>
          </a:p>
          <a:p>
            <a:r>
              <a:rPr lang="en-US" dirty="0"/>
              <a:t>What Force is required to move the box the 3 </a:t>
            </a:r>
            <a:r>
              <a:rPr lang="en-US" dirty="0" err="1"/>
              <a:t>metres</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Work = Force × distance/displacement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was the work done in this instance?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(18 </a:t>
            </a:r>
            <a:r>
              <a:rPr lang="en-US" dirty="0"/>
              <a:t>× 3 = 54 NM – or </a:t>
            </a:r>
            <a:r>
              <a:rPr lang="en-US"/>
              <a:t>54 Joules)</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37B5A8F9-F923-4577-84A5-B92E6C6CF93C}" type="slidenum">
              <a:rPr lang="en-AU" smtClean="0"/>
              <a:t>14</a:t>
            </a:fld>
            <a:endParaRPr lang="en-AU"/>
          </a:p>
        </p:txBody>
      </p:sp>
    </p:spTree>
    <p:extLst>
      <p:ext uri="{BB962C8B-B14F-4D97-AF65-F5344CB8AC3E}">
        <p14:creationId xmlns:p14="http://schemas.microsoft.com/office/powerpoint/2010/main" val="1982988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What do you feel when you have a laptop on your lap or talking on a mobile phone on your ear?</a:t>
            </a:r>
          </a:p>
          <a:p>
            <a:r>
              <a:rPr lang="en-AU" sz="1200" kern="1200" dirty="0">
                <a:solidFill>
                  <a:schemeClr val="tx1"/>
                </a:solidFill>
                <a:effectLst/>
                <a:latin typeface="+mn-lt"/>
                <a:ea typeface="+mn-ea"/>
                <a:cs typeface="+mn-cs"/>
              </a:rPr>
              <a:t>Even best conductors have some resistance– energy in the electron is lost as heat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Insulators have really high resistance – it takes a lot of energy to get electrons to flow through that material. </a:t>
            </a:r>
          </a:p>
          <a:p>
            <a:r>
              <a:rPr lang="en-AU" sz="1200" kern="1200" dirty="0">
                <a:solidFill>
                  <a:schemeClr val="tx1"/>
                </a:solidFill>
                <a:effectLst/>
                <a:latin typeface="+mn-lt"/>
                <a:ea typeface="+mn-ea"/>
                <a:cs typeface="+mn-cs"/>
              </a:rPr>
              <a:t>The more interactions, the greater the resistance and the greater the energy loss. Materials with high resistance can make good insulators because of the difficulty to generate any current. </a:t>
            </a:r>
          </a:p>
          <a:p>
            <a:r>
              <a:rPr lang="en-AU" sz="1200" kern="1200" dirty="0">
                <a:solidFill>
                  <a:schemeClr val="tx1"/>
                </a:solidFill>
                <a:effectLst/>
                <a:latin typeface="+mn-lt"/>
                <a:ea typeface="+mn-ea"/>
                <a:cs typeface="+mn-cs"/>
              </a:rPr>
              <a:t>Materials with low resistance are good conductors because it requires only low voltages, or energy, to get the electrons moving.  Imagine if we could develop a material that could conduct with no resistance – that is, no energy loss. There would be no wasted energy as heat and you would only need a tiny amount of energy to generate the required current. FLEET and other research groups around the world are working to develop these zero-resistance materials to build the next generation of low-energy electronics.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E5E331FA-2F5C-48CD-9DAC-EE882BCF5708}" type="slidenum">
              <a:rPr lang="en-AU" smtClean="0"/>
              <a:t>15</a:t>
            </a:fld>
            <a:endParaRPr lang="en-AU"/>
          </a:p>
        </p:txBody>
      </p:sp>
    </p:spTree>
    <p:extLst>
      <p:ext uri="{BB962C8B-B14F-4D97-AF65-F5344CB8AC3E}">
        <p14:creationId xmlns:p14="http://schemas.microsoft.com/office/powerpoint/2010/main" val="327896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Kinetic – electrons moving through the air generate electrical energy (current)</a:t>
            </a:r>
          </a:p>
          <a:p>
            <a:r>
              <a:rPr lang="en-US" dirty="0"/>
              <a:t>The electrical energy is transformed into light (which is a form of kinetic energy – electromagnetic waves and/or photons propagating through space</a:t>
            </a:r>
          </a:p>
          <a:p>
            <a:r>
              <a:rPr lang="en-US" dirty="0"/>
              <a:t>Thermal energy (heat) – the air around the lightning heats up hotter than the sun (fact check)</a:t>
            </a:r>
          </a:p>
          <a:p>
            <a:endParaRPr lang="en-US" dirty="0"/>
          </a:p>
          <a:p>
            <a:r>
              <a:rPr lang="en-US" dirty="0"/>
              <a:t>Before the lightning occurs, however there is a massive amount of potential energy that builds in the clouds. That is, you have the build up of electrons in the clouds. The earth is more positive (but air is a good insulator – there the difference in charge between the clouds and earth (or other positive regions of the sky) has to be massive for the electrons to flow from cloud to the positive region. Once there is that flow of charge you have kinetic energy. </a:t>
            </a:r>
          </a:p>
          <a:p>
            <a:endParaRPr lang="en-US" dirty="0"/>
          </a:p>
          <a:p>
            <a:r>
              <a:rPr lang="en-US" dirty="0"/>
              <a:t>[Only 200 years ago humans worked out that lightning was electricity</a:t>
            </a:r>
          </a:p>
          <a:p>
            <a:r>
              <a:rPr lang="en-US" dirty="0"/>
              <a:t>Only last century (20</a:t>
            </a:r>
            <a:r>
              <a:rPr lang="en-US" baseline="30000" dirty="0"/>
              <a:t>th</a:t>
            </a:r>
            <a:r>
              <a:rPr lang="en-US" dirty="0"/>
              <a:t>) we began to understand how it worked]</a:t>
            </a:r>
          </a:p>
          <a:p>
            <a:r>
              <a:rPr lang="en-US" dirty="0"/>
              <a:t>Electricity brought profound changes to society.</a:t>
            </a:r>
            <a:endParaRPr lang="en-AU" dirty="0"/>
          </a:p>
        </p:txBody>
      </p:sp>
    </p:spTree>
    <p:extLst>
      <p:ext uri="{BB962C8B-B14F-4D97-AF65-F5344CB8AC3E}">
        <p14:creationId xmlns:p14="http://schemas.microsoft.com/office/powerpoint/2010/main" val="1910254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chemical energy in the electrons and protons in the anode and cathode. Once connected to a circuit, the potential chemical energy is transformed into electrical energy because it enable the electrons to flow (kinetic energy) through the circuit. The electrical energy then does works such as drives electric motors, computations in your computer chip, provides light, heat, </a:t>
            </a:r>
            <a:r>
              <a:rPr lang="en-US" dirty="0" err="1"/>
              <a:t>etc</a:t>
            </a:r>
            <a:endParaRPr lang="en-US" dirty="0"/>
          </a:p>
        </p:txBody>
      </p:sp>
      <p:sp>
        <p:nvSpPr>
          <p:cNvPr id="4" name="Slide Number Placeholder 3"/>
          <p:cNvSpPr>
            <a:spLocks noGrp="1"/>
          </p:cNvSpPr>
          <p:nvPr>
            <p:ph type="sldNum" sz="quarter" idx="5"/>
          </p:nvPr>
        </p:nvSpPr>
        <p:spPr/>
        <p:txBody>
          <a:bodyPr/>
          <a:lstStyle/>
          <a:p>
            <a:fld id="{37B5A8F9-F923-4577-84A5-B92E6C6CF93C}" type="slidenum">
              <a:rPr lang="en-AU" smtClean="0"/>
              <a:t>5</a:t>
            </a:fld>
            <a:endParaRPr lang="en-AU"/>
          </a:p>
        </p:txBody>
      </p:sp>
    </p:spTree>
    <p:extLst>
      <p:ext uri="{BB962C8B-B14F-4D97-AF65-F5344CB8AC3E}">
        <p14:creationId xmlns:p14="http://schemas.microsoft.com/office/powerpoint/2010/main" val="1763686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chemical energy found in the C-C bonds of the coal. If you add some energy, you can break those bonds to release more energy in the form of heat that we can use to turn water into steam that drives a generator (kinetic energy) to generate electrical energy. </a:t>
            </a:r>
            <a:endParaRPr lang="en-AU" dirty="0"/>
          </a:p>
        </p:txBody>
      </p:sp>
      <p:sp>
        <p:nvSpPr>
          <p:cNvPr id="4" name="Slide Number Placeholder 3"/>
          <p:cNvSpPr>
            <a:spLocks noGrp="1"/>
          </p:cNvSpPr>
          <p:nvPr>
            <p:ph type="sldNum" sz="quarter" idx="5"/>
          </p:nvPr>
        </p:nvSpPr>
        <p:spPr/>
        <p:txBody>
          <a:bodyPr/>
          <a:lstStyle/>
          <a:p>
            <a:fld id="{37B5A8F9-F923-4577-84A5-B92E6C6CF93C}" type="slidenum">
              <a:rPr lang="en-AU" smtClean="0"/>
              <a:t>6</a:t>
            </a:fld>
            <a:endParaRPr lang="en-AU"/>
          </a:p>
        </p:txBody>
      </p:sp>
    </p:spTree>
    <p:extLst>
      <p:ext uri="{BB962C8B-B14F-4D97-AF65-F5344CB8AC3E}">
        <p14:creationId xmlns:p14="http://schemas.microsoft.com/office/powerpoint/2010/main" val="2432424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Electrical - Kinetic via flow of electrons. (Note: that the flow of electrons – kinetic energy – is not electrical energy. The flow of electrons is what enables the generation of electrical energy) </a:t>
            </a:r>
          </a:p>
          <a:p>
            <a:r>
              <a:rPr lang="en-US" dirty="0"/>
              <a:t>Potential chemical energy in battery</a:t>
            </a:r>
          </a:p>
          <a:p>
            <a:r>
              <a:rPr lang="en-US" dirty="0"/>
              <a:t>Light and thermal energy from the light bulb</a:t>
            </a:r>
          </a:p>
          <a:p>
            <a:endParaRPr lang="en-US" dirty="0"/>
          </a:p>
          <a:p>
            <a:r>
              <a:rPr lang="en-US" dirty="0"/>
              <a:t>(Note: an interesting comparison and example of some human ingenuity is the incandescent v fluorescent v LED lighting. Compare the minimum current required to get each of these light sources to work, and what heat they generate. You will find the LED generates almost no heat (certainly none they can be readily felt by touch) and compared to incandescent lighting it requires barely any current to turn on.)</a:t>
            </a:r>
            <a:endParaRPr lang="en-AU" dirty="0"/>
          </a:p>
        </p:txBody>
      </p:sp>
      <p:sp>
        <p:nvSpPr>
          <p:cNvPr id="4" name="Slide Number Placeholder 3"/>
          <p:cNvSpPr>
            <a:spLocks noGrp="1"/>
          </p:cNvSpPr>
          <p:nvPr>
            <p:ph type="sldNum" sz="quarter" idx="5"/>
          </p:nvPr>
        </p:nvSpPr>
        <p:spPr/>
        <p:txBody>
          <a:bodyPr/>
          <a:lstStyle/>
          <a:p>
            <a:fld id="{E5E331FA-2F5C-48CD-9DAC-EE882BCF5708}" type="slidenum">
              <a:rPr lang="en-AU" smtClean="0"/>
              <a:t>7</a:t>
            </a:fld>
            <a:endParaRPr lang="en-AU"/>
          </a:p>
        </p:txBody>
      </p:sp>
    </p:spTree>
    <p:extLst>
      <p:ext uri="{BB962C8B-B14F-4D97-AF65-F5344CB8AC3E}">
        <p14:creationId xmlns:p14="http://schemas.microsoft.com/office/powerpoint/2010/main" val="1593938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Which skier has the greater potential energy? Hopefully students will select the skier on the highest platform. (Assume each skier weighs the same)</a:t>
            </a:r>
            <a:endParaRPr lang="en-AU" dirty="0"/>
          </a:p>
          <a:p>
            <a:endParaRPr lang="en-AU" dirty="0"/>
          </a:p>
        </p:txBody>
      </p:sp>
      <p:sp>
        <p:nvSpPr>
          <p:cNvPr id="4" name="Slide Number Placeholder 3"/>
          <p:cNvSpPr>
            <a:spLocks noGrp="1"/>
          </p:cNvSpPr>
          <p:nvPr>
            <p:ph type="sldNum" sz="quarter" idx="5"/>
          </p:nvPr>
        </p:nvSpPr>
        <p:spPr/>
        <p:txBody>
          <a:bodyPr/>
          <a:lstStyle/>
          <a:p>
            <a:fld id="{37B5A8F9-F923-4577-84A5-B92E6C6CF93C}" type="slidenum">
              <a:rPr lang="en-AU" smtClean="0"/>
              <a:t>8</a:t>
            </a:fld>
            <a:endParaRPr lang="en-AU"/>
          </a:p>
        </p:txBody>
      </p:sp>
    </p:spTree>
    <p:extLst>
      <p:ext uri="{BB962C8B-B14F-4D97-AF65-F5344CB8AC3E}">
        <p14:creationId xmlns:p14="http://schemas.microsoft.com/office/powerpoint/2010/main" val="3619801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Kinetic energy from the movement of the skateboard and the muscles used to propel the board</a:t>
            </a:r>
          </a:p>
          <a:p>
            <a:r>
              <a:rPr lang="en-US" dirty="0"/>
              <a:t>Potential energy in the form of chemical potential energy found in the human body (all the energy in the chemical bonds found in the metabolites that come from the food we eat), which we convert into heat and kinetic energy in the movement of muscle movement</a:t>
            </a:r>
          </a:p>
          <a:p>
            <a:endParaRPr lang="en-AU" dirty="0"/>
          </a:p>
        </p:txBody>
      </p:sp>
      <p:sp>
        <p:nvSpPr>
          <p:cNvPr id="4" name="Slide Number Placeholder 3"/>
          <p:cNvSpPr>
            <a:spLocks noGrp="1"/>
          </p:cNvSpPr>
          <p:nvPr>
            <p:ph type="sldNum" sz="quarter" idx="5"/>
          </p:nvPr>
        </p:nvSpPr>
        <p:spPr/>
        <p:txBody>
          <a:bodyPr/>
          <a:lstStyle/>
          <a:p>
            <a:fld id="{37B5A8F9-F923-4577-84A5-B92E6C6CF93C}" type="slidenum">
              <a:rPr lang="en-AU" smtClean="0"/>
              <a:t>9</a:t>
            </a:fld>
            <a:endParaRPr lang="en-AU"/>
          </a:p>
        </p:txBody>
      </p:sp>
    </p:spTree>
    <p:extLst>
      <p:ext uri="{BB962C8B-B14F-4D97-AF65-F5344CB8AC3E}">
        <p14:creationId xmlns:p14="http://schemas.microsoft.com/office/powerpoint/2010/main" val="258318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Kinetic energy (we can turn kinetic energy from waves into electrical energy). The kinetic energy in waves also does work such as erosion</a:t>
            </a:r>
            <a:endParaRPr lang="en-AU" dirty="0"/>
          </a:p>
        </p:txBody>
      </p:sp>
      <p:sp>
        <p:nvSpPr>
          <p:cNvPr id="4" name="Slide Number Placeholder 3"/>
          <p:cNvSpPr>
            <a:spLocks noGrp="1"/>
          </p:cNvSpPr>
          <p:nvPr>
            <p:ph type="sldNum" sz="quarter" idx="5"/>
          </p:nvPr>
        </p:nvSpPr>
        <p:spPr/>
        <p:txBody>
          <a:bodyPr/>
          <a:lstStyle/>
          <a:p>
            <a:fld id="{37B5A8F9-F923-4577-84A5-B92E6C6CF93C}" type="slidenum">
              <a:rPr lang="en-AU" smtClean="0"/>
              <a:t>10</a:t>
            </a:fld>
            <a:endParaRPr lang="en-AU"/>
          </a:p>
        </p:txBody>
      </p:sp>
    </p:spTree>
    <p:extLst>
      <p:ext uri="{BB962C8B-B14F-4D97-AF65-F5344CB8AC3E}">
        <p14:creationId xmlns:p14="http://schemas.microsoft.com/office/powerpoint/2010/main" val="3287284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chemical energy in the chemical bonds in the apples and broccoli that the body will break to release the energy and convert into heat and muscle movement (kinetic) – the latter can perform work</a:t>
            </a:r>
            <a:endParaRPr lang="en-AU" dirty="0"/>
          </a:p>
        </p:txBody>
      </p:sp>
      <p:sp>
        <p:nvSpPr>
          <p:cNvPr id="4" name="Slide Number Placeholder 3"/>
          <p:cNvSpPr>
            <a:spLocks noGrp="1"/>
          </p:cNvSpPr>
          <p:nvPr>
            <p:ph type="sldNum" sz="quarter" idx="5"/>
          </p:nvPr>
        </p:nvSpPr>
        <p:spPr/>
        <p:txBody>
          <a:bodyPr/>
          <a:lstStyle/>
          <a:p>
            <a:fld id="{37B5A8F9-F923-4577-84A5-B92E6C6CF93C}" type="slidenum">
              <a:rPr lang="en-AU" smtClean="0"/>
              <a:t>11</a:t>
            </a:fld>
            <a:endParaRPr lang="en-AU"/>
          </a:p>
        </p:txBody>
      </p:sp>
    </p:spTree>
    <p:extLst>
      <p:ext uri="{BB962C8B-B14F-4D97-AF65-F5344CB8AC3E}">
        <p14:creationId xmlns:p14="http://schemas.microsoft.com/office/powerpoint/2010/main" val="1718933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5A1D-90FB-4C1D-86E4-E17A1788AC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EBFD0D6-46AA-4494-BA22-94B3743CD2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D02D0A2-E4BE-4C37-9A61-BD3CE6F29B35}"/>
              </a:ext>
            </a:extLst>
          </p:cNvPr>
          <p:cNvSpPr>
            <a:spLocks noGrp="1"/>
          </p:cNvSpPr>
          <p:nvPr>
            <p:ph type="dt" sz="half" idx="10"/>
          </p:nvPr>
        </p:nvSpPr>
        <p:spPr/>
        <p:txBody>
          <a:bodyPr/>
          <a:lstStyle/>
          <a:p>
            <a:fld id="{99800D3C-96F2-49A8-9930-B3F4D26C3F84}" type="datetimeFigureOut">
              <a:rPr lang="en-AU" smtClean="0"/>
              <a:t>6/02/2024</a:t>
            </a:fld>
            <a:endParaRPr lang="en-AU"/>
          </a:p>
        </p:txBody>
      </p:sp>
      <p:sp>
        <p:nvSpPr>
          <p:cNvPr id="5" name="Footer Placeholder 4">
            <a:extLst>
              <a:ext uri="{FF2B5EF4-FFF2-40B4-BE49-F238E27FC236}">
                <a16:creationId xmlns:a16="http://schemas.microsoft.com/office/drawing/2014/main" id="{81195E48-B4A9-43E0-9550-7561FA3DA88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D639E89-1D86-4BEA-9081-BF02E4F25ACF}"/>
              </a:ext>
            </a:extLst>
          </p:cNvPr>
          <p:cNvSpPr>
            <a:spLocks noGrp="1"/>
          </p:cNvSpPr>
          <p:nvPr>
            <p:ph type="sldNum" sz="quarter" idx="12"/>
          </p:nvPr>
        </p:nvSpPr>
        <p:spPr/>
        <p:txBody>
          <a:bodyPr/>
          <a:lstStyle/>
          <a:p>
            <a:fld id="{8C9DF171-AF92-49DB-8AB4-20C4AFD9F128}" type="slidenum">
              <a:rPr lang="en-AU" smtClean="0"/>
              <a:t>‹#›</a:t>
            </a:fld>
            <a:endParaRPr lang="en-AU"/>
          </a:p>
        </p:txBody>
      </p:sp>
    </p:spTree>
    <p:extLst>
      <p:ext uri="{BB962C8B-B14F-4D97-AF65-F5344CB8AC3E}">
        <p14:creationId xmlns:p14="http://schemas.microsoft.com/office/powerpoint/2010/main" val="566528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7FFAA-79CE-494F-8119-291CC81289C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3510610-5BCA-4EFB-9660-BB5058215A5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A853F45-50FA-4C66-B000-9DA374521091}"/>
              </a:ext>
            </a:extLst>
          </p:cNvPr>
          <p:cNvSpPr>
            <a:spLocks noGrp="1"/>
          </p:cNvSpPr>
          <p:nvPr>
            <p:ph type="dt" sz="half" idx="10"/>
          </p:nvPr>
        </p:nvSpPr>
        <p:spPr/>
        <p:txBody>
          <a:bodyPr/>
          <a:lstStyle/>
          <a:p>
            <a:fld id="{99800D3C-96F2-49A8-9930-B3F4D26C3F84}" type="datetimeFigureOut">
              <a:rPr lang="en-AU" smtClean="0"/>
              <a:t>6/02/2024</a:t>
            </a:fld>
            <a:endParaRPr lang="en-AU"/>
          </a:p>
        </p:txBody>
      </p:sp>
      <p:sp>
        <p:nvSpPr>
          <p:cNvPr id="5" name="Footer Placeholder 4">
            <a:extLst>
              <a:ext uri="{FF2B5EF4-FFF2-40B4-BE49-F238E27FC236}">
                <a16:creationId xmlns:a16="http://schemas.microsoft.com/office/drawing/2014/main" id="{5BD23780-67C5-4225-8C08-C00867A4BEB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5B4E69A-DA2F-4033-9D32-3A3F7556692C}"/>
              </a:ext>
            </a:extLst>
          </p:cNvPr>
          <p:cNvSpPr>
            <a:spLocks noGrp="1"/>
          </p:cNvSpPr>
          <p:nvPr>
            <p:ph type="sldNum" sz="quarter" idx="12"/>
          </p:nvPr>
        </p:nvSpPr>
        <p:spPr/>
        <p:txBody>
          <a:bodyPr/>
          <a:lstStyle/>
          <a:p>
            <a:fld id="{8C9DF171-AF92-49DB-8AB4-20C4AFD9F128}" type="slidenum">
              <a:rPr lang="en-AU" smtClean="0"/>
              <a:t>‹#›</a:t>
            </a:fld>
            <a:endParaRPr lang="en-AU"/>
          </a:p>
        </p:txBody>
      </p:sp>
    </p:spTree>
    <p:extLst>
      <p:ext uri="{BB962C8B-B14F-4D97-AF65-F5344CB8AC3E}">
        <p14:creationId xmlns:p14="http://schemas.microsoft.com/office/powerpoint/2010/main" val="2567968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683267-F938-4E84-A6AA-8AF8C78803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513668D-9489-4913-928B-7956FD17982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6BE36A0-E183-4706-97EA-06C2E02B0835}"/>
              </a:ext>
            </a:extLst>
          </p:cNvPr>
          <p:cNvSpPr>
            <a:spLocks noGrp="1"/>
          </p:cNvSpPr>
          <p:nvPr>
            <p:ph type="dt" sz="half" idx="10"/>
          </p:nvPr>
        </p:nvSpPr>
        <p:spPr/>
        <p:txBody>
          <a:bodyPr/>
          <a:lstStyle/>
          <a:p>
            <a:fld id="{99800D3C-96F2-49A8-9930-B3F4D26C3F84}" type="datetimeFigureOut">
              <a:rPr lang="en-AU" smtClean="0"/>
              <a:t>6/02/2024</a:t>
            </a:fld>
            <a:endParaRPr lang="en-AU"/>
          </a:p>
        </p:txBody>
      </p:sp>
      <p:sp>
        <p:nvSpPr>
          <p:cNvPr id="5" name="Footer Placeholder 4">
            <a:extLst>
              <a:ext uri="{FF2B5EF4-FFF2-40B4-BE49-F238E27FC236}">
                <a16:creationId xmlns:a16="http://schemas.microsoft.com/office/drawing/2014/main" id="{3C08C0A4-1673-4127-B1B7-F74A33A8E5D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0A674BD-926D-438E-AD05-5B7224BAC9C9}"/>
              </a:ext>
            </a:extLst>
          </p:cNvPr>
          <p:cNvSpPr>
            <a:spLocks noGrp="1"/>
          </p:cNvSpPr>
          <p:nvPr>
            <p:ph type="sldNum" sz="quarter" idx="12"/>
          </p:nvPr>
        </p:nvSpPr>
        <p:spPr/>
        <p:txBody>
          <a:bodyPr/>
          <a:lstStyle/>
          <a:p>
            <a:fld id="{8C9DF171-AF92-49DB-8AB4-20C4AFD9F128}" type="slidenum">
              <a:rPr lang="en-AU" smtClean="0"/>
              <a:t>‹#›</a:t>
            </a:fld>
            <a:endParaRPr lang="en-AU"/>
          </a:p>
        </p:txBody>
      </p:sp>
    </p:spTree>
    <p:extLst>
      <p:ext uri="{BB962C8B-B14F-4D97-AF65-F5344CB8AC3E}">
        <p14:creationId xmlns:p14="http://schemas.microsoft.com/office/powerpoint/2010/main" val="156809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reak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44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B2BBA-62C4-4648-B129-1B41BBB8AA0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DAF5830-716A-427E-8F61-DC83696AC4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EEA5F45-4240-4949-B9F4-1AB8BF11EB57}"/>
              </a:ext>
            </a:extLst>
          </p:cNvPr>
          <p:cNvSpPr>
            <a:spLocks noGrp="1"/>
          </p:cNvSpPr>
          <p:nvPr>
            <p:ph type="dt" sz="half" idx="10"/>
          </p:nvPr>
        </p:nvSpPr>
        <p:spPr/>
        <p:txBody>
          <a:bodyPr/>
          <a:lstStyle/>
          <a:p>
            <a:fld id="{99800D3C-96F2-49A8-9930-B3F4D26C3F84}" type="datetimeFigureOut">
              <a:rPr lang="en-AU" smtClean="0"/>
              <a:t>6/02/2024</a:t>
            </a:fld>
            <a:endParaRPr lang="en-AU"/>
          </a:p>
        </p:txBody>
      </p:sp>
      <p:sp>
        <p:nvSpPr>
          <p:cNvPr id="5" name="Footer Placeholder 4">
            <a:extLst>
              <a:ext uri="{FF2B5EF4-FFF2-40B4-BE49-F238E27FC236}">
                <a16:creationId xmlns:a16="http://schemas.microsoft.com/office/drawing/2014/main" id="{C371C6F7-AE82-4E13-8052-4513944913D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FA67842-AB45-46DF-8A00-076CF693395E}"/>
              </a:ext>
            </a:extLst>
          </p:cNvPr>
          <p:cNvSpPr>
            <a:spLocks noGrp="1"/>
          </p:cNvSpPr>
          <p:nvPr>
            <p:ph type="sldNum" sz="quarter" idx="12"/>
          </p:nvPr>
        </p:nvSpPr>
        <p:spPr/>
        <p:txBody>
          <a:bodyPr/>
          <a:lstStyle/>
          <a:p>
            <a:fld id="{8C9DF171-AF92-49DB-8AB4-20C4AFD9F128}" type="slidenum">
              <a:rPr lang="en-AU" smtClean="0"/>
              <a:t>‹#›</a:t>
            </a:fld>
            <a:endParaRPr lang="en-AU"/>
          </a:p>
        </p:txBody>
      </p:sp>
    </p:spTree>
    <p:extLst>
      <p:ext uri="{BB962C8B-B14F-4D97-AF65-F5344CB8AC3E}">
        <p14:creationId xmlns:p14="http://schemas.microsoft.com/office/powerpoint/2010/main" val="3666731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F8BCF-AEEE-4014-B4C6-FE4480EDD9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35FDE1D-2397-454E-B560-FDD6430E3D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90F36E-D549-495B-B272-02B2161370E2}"/>
              </a:ext>
            </a:extLst>
          </p:cNvPr>
          <p:cNvSpPr>
            <a:spLocks noGrp="1"/>
          </p:cNvSpPr>
          <p:nvPr>
            <p:ph type="dt" sz="half" idx="10"/>
          </p:nvPr>
        </p:nvSpPr>
        <p:spPr/>
        <p:txBody>
          <a:bodyPr/>
          <a:lstStyle/>
          <a:p>
            <a:fld id="{99800D3C-96F2-49A8-9930-B3F4D26C3F84}" type="datetimeFigureOut">
              <a:rPr lang="en-AU" smtClean="0"/>
              <a:t>6/02/2024</a:t>
            </a:fld>
            <a:endParaRPr lang="en-AU"/>
          </a:p>
        </p:txBody>
      </p:sp>
      <p:sp>
        <p:nvSpPr>
          <p:cNvPr id="5" name="Footer Placeholder 4">
            <a:extLst>
              <a:ext uri="{FF2B5EF4-FFF2-40B4-BE49-F238E27FC236}">
                <a16:creationId xmlns:a16="http://schemas.microsoft.com/office/drawing/2014/main" id="{2C40F015-BE34-412D-9E9A-A2068EB5F5A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9AD4D3B-ABD0-4C0D-AA37-474F9095E128}"/>
              </a:ext>
            </a:extLst>
          </p:cNvPr>
          <p:cNvSpPr>
            <a:spLocks noGrp="1"/>
          </p:cNvSpPr>
          <p:nvPr>
            <p:ph type="sldNum" sz="quarter" idx="12"/>
          </p:nvPr>
        </p:nvSpPr>
        <p:spPr/>
        <p:txBody>
          <a:bodyPr/>
          <a:lstStyle/>
          <a:p>
            <a:fld id="{8C9DF171-AF92-49DB-8AB4-20C4AFD9F128}" type="slidenum">
              <a:rPr lang="en-AU" smtClean="0"/>
              <a:t>‹#›</a:t>
            </a:fld>
            <a:endParaRPr lang="en-AU"/>
          </a:p>
        </p:txBody>
      </p:sp>
    </p:spTree>
    <p:extLst>
      <p:ext uri="{BB962C8B-B14F-4D97-AF65-F5344CB8AC3E}">
        <p14:creationId xmlns:p14="http://schemas.microsoft.com/office/powerpoint/2010/main" val="1195292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97B77-146C-43DB-A3EE-F92EAFDEA68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65E9A04-C1E0-4AB3-B2E9-F989BF06139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11197CF-4FD9-463F-8A2F-3200F4A74AC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2B8E490-FB60-4F02-8347-CDDA1E54829B}"/>
              </a:ext>
            </a:extLst>
          </p:cNvPr>
          <p:cNvSpPr>
            <a:spLocks noGrp="1"/>
          </p:cNvSpPr>
          <p:nvPr>
            <p:ph type="dt" sz="half" idx="10"/>
          </p:nvPr>
        </p:nvSpPr>
        <p:spPr/>
        <p:txBody>
          <a:bodyPr/>
          <a:lstStyle/>
          <a:p>
            <a:fld id="{99800D3C-96F2-49A8-9930-B3F4D26C3F84}" type="datetimeFigureOut">
              <a:rPr lang="en-AU" smtClean="0"/>
              <a:t>6/02/2024</a:t>
            </a:fld>
            <a:endParaRPr lang="en-AU"/>
          </a:p>
        </p:txBody>
      </p:sp>
      <p:sp>
        <p:nvSpPr>
          <p:cNvPr id="6" name="Footer Placeholder 5">
            <a:extLst>
              <a:ext uri="{FF2B5EF4-FFF2-40B4-BE49-F238E27FC236}">
                <a16:creationId xmlns:a16="http://schemas.microsoft.com/office/drawing/2014/main" id="{B1D5B572-7B25-4200-8E0D-832ED526A52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31DCD94-DEE9-449A-9DFF-14F0CDC52C7D}"/>
              </a:ext>
            </a:extLst>
          </p:cNvPr>
          <p:cNvSpPr>
            <a:spLocks noGrp="1"/>
          </p:cNvSpPr>
          <p:nvPr>
            <p:ph type="sldNum" sz="quarter" idx="12"/>
          </p:nvPr>
        </p:nvSpPr>
        <p:spPr/>
        <p:txBody>
          <a:bodyPr/>
          <a:lstStyle/>
          <a:p>
            <a:fld id="{8C9DF171-AF92-49DB-8AB4-20C4AFD9F128}" type="slidenum">
              <a:rPr lang="en-AU" smtClean="0"/>
              <a:t>‹#›</a:t>
            </a:fld>
            <a:endParaRPr lang="en-AU"/>
          </a:p>
        </p:txBody>
      </p:sp>
    </p:spTree>
    <p:extLst>
      <p:ext uri="{BB962C8B-B14F-4D97-AF65-F5344CB8AC3E}">
        <p14:creationId xmlns:p14="http://schemas.microsoft.com/office/powerpoint/2010/main" val="1999883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22342-B933-45A1-9FC5-0C5232B3AB2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F557A57-8AC8-4742-B40C-E376408AE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43287A-6122-4779-930C-8FC1A22C5D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30401B2-F16B-4DA1-8842-9E197FEE61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A312EF6-FA4D-47EB-AC45-93A8FF2ACAA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145E29F-1271-4FDE-B294-F129D9DF18A0}"/>
              </a:ext>
            </a:extLst>
          </p:cNvPr>
          <p:cNvSpPr>
            <a:spLocks noGrp="1"/>
          </p:cNvSpPr>
          <p:nvPr>
            <p:ph type="dt" sz="half" idx="10"/>
          </p:nvPr>
        </p:nvSpPr>
        <p:spPr/>
        <p:txBody>
          <a:bodyPr/>
          <a:lstStyle/>
          <a:p>
            <a:fld id="{99800D3C-96F2-49A8-9930-B3F4D26C3F84}" type="datetimeFigureOut">
              <a:rPr lang="en-AU" smtClean="0"/>
              <a:t>6/02/2024</a:t>
            </a:fld>
            <a:endParaRPr lang="en-AU"/>
          </a:p>
        </p:txBody>
      </p:sp>
      <p:sp>
        <p:nvSpPr>
          <p:cNvPr id="8" name="Footer Placeholder 7">
            <a:extLst>
              <a:ext uri="{FF2B5EF4-FFF2-40B4-BE49-F238E27FC236}">
                <a16:creationId xmlns:a16="http://schemas.microsoft.com/office/drawing/2014/main" id="{3F9326A9-0E7B-40F8-BDDA-5F305597999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4028511-5CCD-4106-878E-51FD6DE7E4D8}"/>
              </a:ext>
            </a:extLst>
          </p:cNvPr>
          <p:cNvSpPr>
            <a:spLocks noGrp="1"/>
          </p:cNvSpPr>
          <p:nvPr>
            <p:ph type="sldNum" sz="quarter" idx="12"/>
          </p:nvPr>
        </p:nvSpPr>
        <p:spPr/>
        <p:txBody>
          <a:bodyPr/>
          <a:lstStyle/>
          <a:p>
            <a:fld id="{8C9DF171-AF92-49DB-8AB4-20C4AFD9F128}" type="slidenum">
              <a:rPr lang="en-AU" smtClean="0"/>
              <a:t>‹#›</a:t>
            </a:fld>
            <a:endParaRPr lang="en-AU"/>
          </a:p>
        </p:txBody>
      </p:sp>
    </p:spTree>
    <p:extLst>
      <p:ext uri="{BB962C8B-B14F-4D97-AF65-F5344CB8AC3E}">
        <p14:creationId xmlns:p14="http://schemas.microsoft.com/office/powerpoint/2010/main" val="108063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07C00-B1F2-4FAF-A129-4C7C5DC231A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2423E0E-329E-4163-BEBF-C6F89AB91C03}"/>
              </a:ext>
            </a:extLst>
          </p:cNvPr>
          <p:cNvSpPr>
            <a:spLocks noGrp="1"/>
          </p:cNvSpPr>
          <p:nvPr>
            <p:ph type="dt" sz="half" idx="10"/>
          </p:nvPr>
        </p:nvSpPr>
        <p:spPr/>
        <p:txBody>
          <a:bodyPr/>
          <a:lstStyle/>
          <a:p>
            <a:fld id="{99800D3C-96F2-49A8-9930-B3F4D26C3F84}" type="datetimeFigureOut">
              <a:rPr lang="en-AU" smtClean="0"/>
              <a:t>6/02/2024</a:t>
            </a:fld>
            <a:endParaRPr lang="en-AU"/>
          </a:p>
        </p:txBody>
      </p:sp>
      <p:sp>
        <p:nvSpPr>
          <p:cNvPr id="4" name="Footer Placeholder 3">
            <a:extLst>
              <a:ext uri="{FF2B5EF4-FFF2-40B4-BE49-F238E27FC236}">
                <a16:creationId xmlns:a16="http://schemas.microsoft.com/office/drawing/2014/main" id="{A9EA3B01-F8F9-46B5-817A-9213F9EE01B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D2FBF84-53FF-4AF9-AE85-7C8BD8233E71}"/>
              </a:ext>
            </a:extLst>
          </p:cNvPr>
          <p:cNvSpPr>
            <a:spLocks noGrp="1"/>
          </p:cNvSpPr>
          <p:nvPr>
            <p:ph type="sldNum" sz="quarter" idx="12"/>
          </p:nvPr>
        </p:nvSpPr>
        <p:spPr/>
        <p:txBody>
          <a:bodyPr/>
          <a:lstStyle/>
          <a:p>
            <a:fld id="{8C9DF171-AF92-49DB-8AB4-20C4AFD9F128}" type="slidenum">
              <a:rPr lang="en-AU" smtClean="0"/>
              <a:t>‹#›</a:t>
            </a:fld>
            <a:endParaRPr lang="en-AU"/>
          </a:p>
        </p:txBody>
      </p:sp>
    </p:spTree>
    <p:extLst>
      <p:ext uri="{BB962C8B-B14F-4D97-AF65-F5344CB8AC3E}">
        <p14:creationId xmlns:p14="http://schemas.microsoft.com/office/powerpoint/2010/main" val="4288907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F54F2B-A7E4-4BFC-9E3F-F906DB0F6A82}"/>
              </a:ext>
            </a:extLst>
          </p:cNvPr>
          <p:cNvSpPr>
            <a:spLocks noGrp="1"/>
          </p:cNvSpPr>
          <p:nvPr>
            <p:ph type="dt" sz="half" idx="10"/>
          </p:nvPr>
        </p:nvSpPr>
        <p:spPr/>
        <p:txBody>
          <a:bodyPr/>
          <a:lstStyle/>
          <a:p>
            <a:fld id="{99800D3C-96F2-49A8-9930-B3F4D26C3F84}" type="datetimeFigureOut">
              <a:rPr lang="en-AU" smtClean="0"/>
              <a:t>6/02/2024</a:t>
            </a:fld>
            <a:endParaRPr lang="en-AU"/>
          </a:p>
        </p:txBody>
      </p:sp>
      <p:sp>
        <p:nvSpPr>
          <p:cNvPr id="3" name="Footer Placeholder 2">
            <a:extLst>
              <a:ext uri="{FF2B5EF4-FFF2-40B4-BE49-F238E27FC236}">
                <a16:creationId xmlns:a16="http://schemas.microsoft.com/office/drawing/2014/main" id="{BAD1B29A-8066-41DD-9F95-543C40753D6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F7E4806-3C4F-4E0C-90E6-6FCB363A0174}"/>
              </a:ext>
            </a:extLst>
          </p:cNvPr>
          <p:cNvSpPr>
            <a:spLocks noGrp="1"/>
          </p:cNvSpPr>
          <p:nvPr>
            <p:ph type="sldNum" sz="quarter" idx="12"/>
          </p:nvPr>
        </p:nvSpPr>
        <p:spPr/>
        <p:txBody>
          <a:bodyPr/>
          <a:lstStyle/>
          <a:p>
            <a:fld id="{8C9DF171-AF92-49DB-8AB4-20C4AFD9F128}" type="slidenum">
              <a:rPr lang="en-AU" smtClean="0"/>
              <a:t>‹#›</a:t>
            </a:fld>
            <a:endParaRPr lang="en-AU"/>
          </a:p>
        </p:txBody>
      </p:sp>
    </p:spTree>
    <p:extLst>
      <p:ext uri="{BB962C8B-B14F-4D97-AF65-F5344CB8AC3E}">
        <p14:creationId xmlns:p14="http://schemas.microsoft.com/office/powerpoint/2010/main" val="3837257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3549F-27F1-499D-9E93-E2BFA716BD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D9DFB40-6DF9-408C-BD96-CE1E17A21B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72A97F9-3A49-4336-B99E-147995E87D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8B279A-C98C-440E-AF7C-635FA2BCE077}"/>
              </a:ext>
            </a:extLst>
          </p:cNvPr>
          <p:cNvSpPr>
            <a:spLocks noGrp="1"/>
          </p:cNvSpPr>
          <p:nvPr>
            <p:ph type="dt" sz="half" idx="10"/>
          </p:nvPr>
        </p:nvSpPr>
        <p:spPr/>
        <p:txBody>
          <a:bodyPr/>
          <a:lstStyle/>
          <a:p>
            <a:fld id="{99800D3C-96F2-49A8-9930-B3F4D26C3F84}" type="datetimeFigureOut">
              <a:rPr lang="en-AU" smtClean="0"/>
              <a:t>6/02/2024</a:t>
            </a:fld>
            <a:endParaRPr lang="en-AU"/>
          </a:p>
        </p:txBody>
      </p:sp>
      <p:sp>
        <p:nvSpPr>
          <p:cNvPr id="6" name="Footer Placeholder 5">
            <a:extLst>
              <a:ext uri="{FF2B5EF4-FFF2-40B4-BE49-F238E27FC236}">
                <a16:creationId xmlns:a16="http://schemas.microsoft.com/office/drawing/2014/main" id="{1C715691-A00E-4BAD-A075-6F71291A654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D924A65-672D-4D1B-A5F7-F46B444A9007}"/>
              </a:ext>
            </a:extLst>
          </p:cNvPr>
          <p:cNvSpPr>
            <a:spLocks noGrp="1"/>
          </p:cNvSpPr>
          <p:nvPr>
            <p:ph type="sldNum" sz="quarter" idx="12"/>
          </p:nvPr>
        </p:nvSpPr>
        <p:spPr/>
        <p:txBody>
          <a:bodyPr/>
          <a:lstStyle/>
          <a:p>
            <a:fld id="{8C9DF171-AF92-49DB-8AB4-20C4AFD9F128}" type="slidenum">
              <a:rPr lang="en-AU" smtClean="0"/>
              <a:t>‹#›</a:t>
            </a:fld>
            <a:endParaRPr lang="en-AU"/>
          </a:p>
        </p:txBody>
      </p:sp>
    </p:spTree>
    <p:extLst>
      <p:ext uri="{BB962C8B-B14F-4D97-AF65-F5344CB8AC3E}">
        <p14:creationId xmlns:p14="http://schemas.microsoft.com/office/powerpoint/2010/main" val="445277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A45F6-FFFE-42BE-B3A5-C6F4B89C04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AAABEB0-45E2-4CCC-A905-D61E432FE1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3D8BF23-9B84-4664-A2DF-9633B1D727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9E9EBE-82BE-4B7D-A052-B14FC1A207A6}"/>
              </a:ext>
            </a:extLst>
          </p:cNvPr>
          <p:cNvSpPr>
            <a:spLocks noGrp="1"/>
          </p:cNvSpPr>
          <p:nvPr>
            <p:ph type="dt" sz="half" idx="10"/>
          </p:nvPr>
        </p:nvSpPr>
        <p:spPr/>
        <p:txBody>
          <a:bodyPr/>
          <a:lstStyle/>
          <a:p>
            <a:fld id="{99800D3C-96F2-49A8-9930-B3F4D26C3F84}" type="datetimeFigureOut">
              <a:rPr lang="en-AU" smtClean="0"/>
              <a:t>6/02/2024</a:t>
            </a:fld>
            <a:endParaRPr lang="en-AU"/>
          </a:p>
        </p:txBody>
      </p:sp>
      <p:sp>
        <p:nvSpPr>
          <p:cNvPr id="6" name="Footer Placeholder 5">
            <a:extLst>
              <a:ext uri="{FF2B5EF4-FFF2-40B4-BE49-F238E27FC236}">
                <a16:creationId xmlns:a16="http://schemas.microsoft.com/office/drawing/2014/main" id="{896DAEE8-C2B4-4AE1-BC40-EDCBA3D89FF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AD3552D-BA08-4B15-982C-81731AAF6106}"/>
              </a:ext>
            </a:extLst>
          </p:cNvPr>
          <p:cNvSpPr>
            <a:spLocks noGrp="1"/>
          </p:cNvSpPr>
          <p:nvPr>
            <p:ph type="sldNum" sz="quarter" idx="12"/>
          </p:nvPr>
        </p:nvSpPr>
        <p:spPr/>
        <p:txBody>
          <a:bodyPr/>
          <a:lstStyle/>
          <a:p>
            <a:fld id="{8C9DF171-AF92-49DB-8AB4-20C4AFD9F128}" type="slidenum">
              <a:rPr lang="en-AU" smtClean="0"/>
              <a:t>‹#›</a:t>
            </a:fld>
            <a:endParaRPr lang="en-AU"/>
          </a:p>
        </p:txBody>
      </p:sp>
    </p:spTree>
    <p:extLst>
      <p:ext uri="{BB962C8B-B14F-4D97-AF65-F5344CB8AC3E}">
        <p14:creationId xmlns:p14="http://schemas.microsoft.com/office/powerpoint/2010/main" val="1206375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A71A1D-F424-4B41-B502-C702CB5A6A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923BDF5-D31B-4AEE-ADB4-8427D4ADF8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1C8D961-64C9-4345-A55D-B326DC4865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00D3C-96F2-49A8-9930-B3F4D26C3F84}" type="datetimeFigureOut">
              <a:rPr lang="en-AU" smtClean="0"/>
              <a:t>6/02/2024</a:t>
            </a:fld>
            <a:endParaRPr lang="en-AU"/>
          </a:p>
        </p:txBody>
      </p:sp>
      <p:sp>
        <p:nvSpPr>
          <p:cNvPr id="5" name="Footer Placeholder 4">
            <a:extLst>
              <a:ext uri="{FF2B5EF4-FFF2-40B4-BE49-F238E27FC236}">
                <a16:creationId xmlns:a16="http://schemas.microsoft.com/office/drawing/2014/main" id="{A8DE93E3-D6AE-49B8-BA55-C93DFB6DE0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27421F36-971B-4DF5-A657-0A01BB98DF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DF171-AF92-49DB-8AB4-20C4AFD9F128}" type="slidenum">
              <a:rPr lang="en-AU" smtClean="0"/>
              <a:t>‹#›</a:t>
            </a:fld>
            <a:endParaRPr lang="en-AU"/>
          </a:p>
        </p:txBody>
      </p:sp>
    </p:spTree>
    <p:extLst>
      <p:ext uri="{BB962C8B-B14F-4D97-AF65-F5344CB8AC3E}">
        <p14:creationId xmlns:p14="http://schemas.microsoft.com/office/powerpoint/2010/main" val="671280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8.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4.jpg"/><Relationship Id="rId9" Type="http://schemas.openxmlformats.org/officeDocument/2006/relationships/image" Target="../media/image30.svg"/></Relationships>
</file>

<file path=ppt/slides/_rels/slide14.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2.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notesSlide" Target="../notesSlides/notesSlide12.xml"/><Relationship Id="rId16" Type="http://schemas.openxmlformats.org/officeDocument/2006/relationships/image" Target="../media/image43.svg"/><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sv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B7A403-F103-4202-81B6-4D5E8536D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939" y="1752359"/>
            <a:ext cx="11410123" cy="3353283"/>
          </a:xfrm>
          <a:prstGeom prst="rect">
            <a:avLst/>
          </a:prstGeom>
        </p:spPr>
      </p:pic>
    </p:spTree>
    <p:extLst>
      <p:ext uri="{BB962C8B-B14F-4D97-AF65-F5344CB8AC3E}">
        <p14:creationId xmlns:p14="http://schemas.microsoft.com/office/powerpoint/2010/main" val="242981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D4E2A4-C918-4841-A6DA-A5B2AA978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pic>
        <p:nvPicPr>
          <p:cNvPr id="6" name="Picture 5">
            <a:extLst>
              <a:ext uri="{FF2B5EF4-FFF2-40B4-BE49-F238E27FC236}">
                <a16:creationId xmlns:a16="http://schemas.microsoft.com/office/drawing/2014/main" id="{C39620F3-657B-4FF2-9027-D7C08C0C2B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9201" y="270344"/>
            <a:ext cx="9473597" cy="6317311"/>
          </a:xfrm>
          <a:prstGeom prst="rect">
            <a:avLst/>
          </a:prstGeom>
        </p:spPr>
      </p:pic>
    </p:spTree>
    <p:extLst>
      <p:ext uri="{BB962C8B-B14F-4D97-AF65-F5344CB8AC3E}">
        <p14:creationId xmlns:p14="http://schemas.microsoft.com/office/powerpoint/2010/main" val="2843979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D4E2A4-C918-4841-A6DA-A5B2AA978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pic>
        <p:nvPicPr>
          <p:cNvPr id="4" name="Picture 3">
            <a:extLst>
              <a:ext uri="{FF2B5EF4-FFF2-40B4-BE49-F238E27FC236}">
                <a16:creationId xmlns:a16="http://schemas.microsoft.com/office/drawing/2014/main" id="{28445221-424B-4DEF-ACDE-C6A10C9D47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588" y="203206"/>
            <a:ext cx="5113056" cy="4635161"/>
          </a:xfrm>
          <a:prstGeom prst="rect">
            <a:avLst/>
          </a:prstGeom>
        </p:spPr>
      </p:pic>
      <p:pic>
        <p:nvPicPr>
          <p:cNvPr id="6" name="Picture 5">
            <a:extLst>
              <a:ext uri="{FF2B5EF4-FFF2-40B4-BE49-F238E27FC236}">
                <a16:creationId xmlns:a16="http://schemas.microsoft.com/office/drawing/2014/main" id="{EA0BBA18-441C-4B4E-9E7D-6BCC73BDF0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5489" y="1101255"/>
            <a:ext cx="5829149" cy="5053054"/>
          </a:xfrm>
          <a:prstGeom prst="rect">
            <a:avLst/>
          </a:prstGeom>
        </p:spPr>
      </p:pic>
      <p:sp>
        <p:nvSpPr>
          <p:cNvPr id="7" name="TextBox 6">
            <a:extLst>
              <a:ext uri="{FF2B5EF4-FFF2-40B4-BE49-F238E27FC236}">
                <a16:creationId xmlns:a16="http://schemas.microsoft.com/office/drawing/2014/main" id="{57C63D54-AB20-48ED-8DC9-926702EA6131}"/>
              </a:ext>
            </a:extLst>
          </p:cNvPr>
          <p:cNvSpPr txBox="1"/>
          <p:nvPr/>
        </p:nvSpPr>
        <p:spPr>
          <a:xfrm>
            <a:off x="8651019" y="265947"/>
            <a:ext cx="2608028" cy="523220"/>
          </a:xfrm>
          <a:prstGeom prst="rect">
            <a:avLst/>
          </a:prstGeom>
          <a:noFill/>
        </p:spPr>
        <p:txBody>
          <a:bodyPr wrap="square" rtlCol="0">
            <a:spAutoFit/>
          </a:bodyPr>
          <a:lstStyle/>
          <a:p>
            <a:r>
              <a:rPr lang="en-US" sz="2800" dirty="0"/>
              <a:t>Yummy!</a:t>
            </a:r>
            <a:endParaRPr lang="en-AU" sz="2800" dirty="0"/>
          </a:p>
        </p:txBody>
      </p:sp>
    </p:spTree>
    <p:extLst>
      <p:ext uri="{BB962C8B-B14F-4D97-AF65-F5344CB8AC3E}">
        <p14:creationId xmlns:p14="http://schemas.microsoft.com/office/powerpoint/2010/main" val="659282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D4E2A4-C918-4841-A6DA-A5B2AA978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sp>
        <p:nvSpPr>
          <p:cNvPr id="6" name="Action Button: Help 5">
            <a:hlinkClick r:id="" action="ppaction://noaction" highlightClick="1"/>
            <a:extLst>
              <a:ext uri="{FF2B5EF4-FFF2-40B4-BE49-F238E27FC236}">
                <a16:creationId xmlns:a16="http://schemas.microsoft.com/office/drawing/2014/main" id="{8D93E8B3-7C73-4D36-818E-ED2850667E79}"/>
              </a:ext>
            </a:extLst>
          </p:cNvPr>
          <p:cNvSpPr/>
          <p:nvPr/>
        </p:nvSpPr>
        <p:spPr>
          <a:xfrm>
            <a:off x="1295291" y="2907792"/>
            <a:ext cx="1042416" cy="1042416"/>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Action Button: Help 6">
            <a:hlinkClick r:id="" action="ppaction://noaction" highlightClick="1"/>
            <a:extLst>
              <a:ext uri="{FF2B5EF4-FFF2-40B4-BE49-F238E27FC236}">
                <a16:creationId xmlns:a16="http://schemas.microsoft.com/office/drawing/2014/main" id="{830F114B-33BB-49AE-9516-D6036C0A0EBF}"/>
              </a:ext>
            </a:extLst>
          </p:cNvPr>
          <p:cNvSpPr/>
          <p:nvPr/>
        </p:nvSpPr>
        <p:spPr>
          <a:xfrm>
            <a:off x="9854293" y="2907792"/>
            <a:ext cx="1042416" cy="1042416"/>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Action Button: Help 7">
            <a:hlinkClick r:id="" action="ppaction://noaction" highlightClick="1"/>
            <a:extLst>
              <a:ext uri="{FF2B5EF4-FFF2-40B4-BE49-F238E27FC236}">
                <a16:creationId xmlns:a16="http://schemas.microsoft.com/office/drawing/2014/main" id="{92E1DCBC-D1F1-42E6-BF98-EC0C53A9BB37}"/>
              </a:ext>
            </a:extLst>
          </p:cNvPr>
          <p:cNvSpPr/>
          <p:nvPr/>
        </p:nvSpPr>
        <p:spPr>
          <a:xfrm>
            <a:off x="4156362" y="2907792"/>
            <a:ext cx="1042416" cy="1042416"/>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Action Button: Help 8">
            <a:hlinkClick r:id="" action="ppaction://noaction" highlightClick="1"/>
            <a:extLst>
              <a:ext uri="{FF2B5EF4-FFF2-40B4-BE49-F238E27FC236}">
                <a16:creationId xmlns:a16="http://schemas.microsoft.com/office/drawing/2014/main" id="{51150C1E-FEFD-4F30-8DE6-3C029B3FBED9}"/>
              </a:ext>
            </a:extLst>
          </p:cNvPr>
          <p:cNvSpPr/>
          <p:nvPr/>
        </p:nvSpPr>
        <p:spPr>
          <a:xfrm>
            <a:off x="6993222" y="2907792"/>
            <a:ext cx="1042416" cy="1042416"/>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1" name="Picture 10">
            <a:extLst>
              <a:ext uri="{FF2B5EF4-FFF2-40B4-BE49-F238E27FC236}">
                <a16:creationId xmlns:a16="http://schemas.microsoft.com/office/drawing/2014/main" id="{D3CA760B-C288-496A-B8B7-F37069C47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4735" y="509021"/>
            <a:ext cx="2191086" cy="1500894"/>
          </a:xfrm>
          <a:prstGeom prst="rect">
            <a:avLst/>
          </a:prstGeom>
        </p:spPr>
      </p:pic>
      <p:pic>
        <p:nvPicPr>
          <p:cNvPr id="12" name="Picture 11">
            <a:extLst>
              <a:ext uri="{FF2B5EF4-FFF2-40B4-BE49-F238E27FC236}">
                <a16:creationId xmlns:a16="http://schemas.microsoft.com/office/drawing/2014/main" id="{8C79535A-CC3B-4E22-B9FE-80AAD87DA5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7042109" y="-75204"/>
            <a:ext cx="944643" cy="2281712"/>
          </a:xfrm>
          <a:prstGeom prst="rect">
            <a:avLst/>
          </a:prstGeom>
        </p:spPr>
      </p:pic>
      <p:cxnSp>
        <p:nvCxnSpPr>
          <p:cNvPr id="14" name="Straight Arrow Connector 13">
            <a:extLst>
              <a:ext uri="{FF2B5EF4-FFF2-40B4-BE49-F238E27FC236}">
                <a16:creationId xmlns:a16="http://schemas.microsoft.com/office/drawing/2014/main" id="{9F921778-53D6-4389-93B7-771AA8DA2906}"/>
              </a:ext>
            </a:extLst>
          </p:cNvPr>
          <p:cNvCxnSpPr/>
          <p:nvPr/>
        </p:nvCxnSpPr>
        <p:spPr>
          <a:xfrm>
            <a:off x="8477673" y="3434922"/>
            <a:ext cx="10414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CE69485-31E1-4A28-8494-0199401700F9}"/>
              </a:ext>
            </a:extLst>
          </p:cNvPr>
          <p:cNvCxnSpPr/>
          <p:nvPr/>
        </p:nvCxnSpPr>
        <p:spPr>
          <a:xfrm>
            <a:off x="5655733" y="3429000"/>
            <a:ext cx="10414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7CD4BC8-D494-466A-9A01-60AD4A4BF1BA}"/>
              </a:ext>
            </a:extLst>
          </p:cNvPr>
          <p:cNvCxnSpPr/>
          <p:nvPr/>
        </p:nvCxnSpPr>
        <p:spPr>
          <a:xfrm>
            <a:off x="2716531" y="3429000"/>
            <a:ext cx="10414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CEB5758-DB2F-4C56-88CC-14DCCD5C614D}"/>
              </a:ext>
            </a:extLst>
          </p:cNvPr>
          <p:cNvSpPr txBox="1"/>
          <p:nvPr/>
        </p:nvSpPr>
        <p:spPr>
          <a:xfrm>
            <a:off x="3912995" y="742486"/>
            <a:ext cx="1742738" cy="646331"/>
          </a:xfrm>
          <a:prstGeom prst="rect">
            <a:avLst/>
          </a:prstGeom>
          <a:noFill/>
          <a:ln w="12700">
            <a:solidFill>
              <a:schemeClr val="tx1"/>
            </a:solidFill>
          </a:ln>
        </p:spPr>
        <p:txBody>
          <a:bodyPr wrap="square" rtlCol="0">
            <a:spAutoFit/>
          </a:bodyPr>
          <a:lstStyle/>
          <a:p>
            <a:r>
              <a:rPr lang="en-US" dirty="0">
                <a:ln>
                  <a:solidFill>
                    <a:schemeClr val="accent2"/>
                  </a:solidFill>
                </a:ln>
              </a:rPr>
              <a:t>Heat, light, sound</a:t>
            </a:r>
            <a:endParaRPr lang="en-AU" dirty="0">
              <a:ln>
                <a:solidFill>
                  <a:schemeClr val="accent2"/>
                </a:solidFill>
              </a:ln>
            </a:endParaRPr>
          </a:p>
        </p:txBody>
      </p:sp>
      <p:pic>
        <p:nvPicPr>
          <p:cNvPr id="13" name="Picture 12">
            <a:extLst>
              <a:ext uri="{FF2B5EF4-FFF2-40B4-BE49-F238E27FC236}">
                <a16:creationId xmlns:a16="http://schemas.microsoft.com/office/drawing/2014/main" id="{879D3796-C00F-48DC-9500-D7A2791CAF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0457" y="687968"/>
            <a:ext cx="857250" cy="1143000"/>
          </a:xfrm>
          <a:prstGeom prst="rect">
            <a:avLst/>
          </a:prstGeom>
        </p:spPr>
      </p:pic>
    </p:spTree>
    <p:extLst>
      <p:ext uri="{BB962C8B-B14F-4D97-AF65-F5344CB8AC3E}">
        <p14:creationId xmlns:p14="http://schemas.microsoft.com/office/powerpoint/2010/main" val="1135732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D4E2A4-C918-4841-A6DA-A5B2AA978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sp>
        <p:nvSpPr>
          <p:cNvPr id="6" name="Action Button: Help 5">
            <a:hlinkClick r:id="" action="ppaction://noaction" highlightClick="1"/>
            <a:extLst>
              <a:ext uri="{FF2B5EF4-FFF2-40B4-BE49-F238E27FC236}">
                <a16:creationId xmlns:a16="http://schemas.microsoft.com/office/drawing/2014/main" id="{8D93E8B3-7C73-4D36-818E-ED2850667E79}"/>
              </a:ext>
            </a:extLst>
          </p:cNvPr>
          <p:cNvSpPr/>
          <p:nvPr/>
        </p:nvSpPr>
        <p:spPr>
          <a:xfrm>
            <a:off x="1295291" y="2907792"/>
            <a:ext cx="1042416" cy="1042416"/>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Action Button: Help 6">
            <a:hlinkClick r:id="" action="ppaction://noaction" highlightClick="1"/>
            <a:extLst>
              <a:ext uri="{FF2B5EF4-FFF2-40B4-BE49-F238E27FC236}">
                <a16:creationId xmlns:a16="http://schemas.microsoft.com/office/drawing/2014/main" id="{830F114B-33BB-49AE-9516-D6036C0A0EBF}"/>
              </a:ext>
            </a:extLst>
          </p:cNvPr>
          <p:cNvSpPr/>
          <p:nvPr/>
        </p:nvSpPr>
        <p:spPr>
          <a:xfrm>
            <a:off x="9854293" y="2907792"/>
            <a:ext cx="1042416" cy="1042416"/>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Action Button: Help 7">
            <a:hlinkClick r:id="" action="ppaction://noaction" highlightClick="1"/>
            <a:extLst>
              <a:ext uri="{FF2B5EF4-FFF2-40B4-BE49-F238E27FC236}">
                <a16:creationId xmlns:a16="http://schemas.microsoft.com/office/drawing/2014/main" id="{92E1DCBC-D1F1-42E6-BF98-EC0C53A9BB37}"/>
              </a:ext>
            </a:extLst>
          </p:cNvPr>
          <p:cNvSpPr/>
          <p:nvPr/>
        </p:nvSpPr>
        <p:spPr>
          <a:xfrm>
            <a:off x="4156362" y="2907792"/>
            <a:ext cx="1042416" cy="1042416"/>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Action Button: Help 8">
            <a:hlinkClick r:id="" action="ppaction://noaction" highlightClick="1"/>
            <a:extLst>
              <a:ext uri="{FF2B5EF4-FFF2-40B4-BE49-F238E27FC236}">
                <a16:creationId xmlns:a16="http://schemas.microsoft.com/office/drawing/2014/main" id="{51150C1E-FEFD-4F30-8DE6-3C029B3FBED9}"/>
              </a:ext>
            </a:extLst>
          </p:cNvPr>
          <p:cNvSpPr/>
          <p:nvPr/>
        </p:nvSpPr>
        <p:spPr>
          <a:xfrm>
            <a:off x="6993222" y="2907792"/>
            <a:ext cx="1042416" cy="1042416"/>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2" name="Picture 11">
            <a:extLst>
              <a:ext uri="{FF2B5EF4-FFF2-40B4-BE49-F238E27FC236}">
                <a16:creationId xmlns:a16="http://schemas.microsoft.com/office/drawing/2014/main" id="{8C79535A-CC3B-4E22-B9FE-80AAD87DA5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9918302" y="443414"/>
            <a:ext cx="914399" cy="2208660"/>
          </a:xfrm>
          <a:prstGeom prst="rect">
            <a:avLst/>
          </a:prstGeom>
        </p:spPr>
      </p:pic>
      <p:cxnSp>
        <p:nvCxnSpPr>
          <p:cNvPr id="14" name="Straight Arrow Connector 13">
            <a:extLst>
              <a:ext uri="{FF2B5EF4-FFF2-40B4-BE49-F238E27FC236}">
                <a16:creationId xmlns:a16="http://schemas.microsoft.com/office/drawing/2014/main" id="{9F921778-53D6-4389-93B7-771AA8DA2906}"/>
              </a:ext>
            </a:extLst>
          </p:cNvPr>
          <p:cNvCxnSpPr/>
          <p:nvPr/>
        </p:nvCxnSpPr>
        <p:spPr>
          <a:xfrm>
            <a:off x="8477673" y="3434922"/>
            <a:ext cx="10414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CE69485-31E1-4A28-8494-0199401700F9}"/>
              </a:ext>
            </a:extLst>
          </p:cNvPr>
          <p:cNvCxnSpPr/>
          <p:nvPr/>
        </p:nvCxnSpPr>
        <p:spPr>
          <a:xfrm>
            <a:off x="5655733" y="3429000"/>
            <a:ext cx="10414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7CD4BC8-D494-466A-9A01-60AD4A4BF1BA}"/>
              </a:ext>
            </a:extLst>
          </p:cNvPr>
          <p:cNvCxnSpPr/>
          <p:nvPr/>
        </p:nvCxnSpPr>
        <p:spPr>
          <a:xfrm>
            <a:off x="2716531" y="3429000"/>
            <a:ext cx="10414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Sun 16">
            <a:extLst>
              <a:ext uri="{FF2B5EF4-FFF2-40B4-BE49-F238E27FC236}">
                <a16:creationId xmlns:a16="http://schemas.microsoft.com/office/drawing/2014/main" id="{E9575E3B-AF16-46E4-A27B-7EEE6CEB787D}"/>
              </a:ext>
            </a:extLst>
          </p:cNvPr>
          <p:cNvSpPr/>
          <p:nvPr/>
        </p:nvSpPr>
        <p:spPr>
          <a:xfrm>
            <a:off x="4356726" y="993727"/>
            <a:ext cx="914400" cy="9144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0" name="Picture 9">
            <a:extLst>
              <a:ext uri="{FF2B5EF4-FFF2-40B4-BE49-F238E27FC236}">
                <a16:creationId xmlns:a16="http://schemas.microsoft.com/office/drawing/2014/main" id="{5111BA64-C48D-4265-8E1D-44AD9CE3C8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8311" y="757950"/>
            <a:ext cx="2112238" cy="1579587"/>
          </a:xfrm>
          <a:prstGeom prst="rect">
            <a:avLst/>
          </a:prstGeom>
        </p:spPr>
      </p:pic>
      <p:pic>
        <p:nvPicPr>
          <p:cNvPr id="18" name="Graphic 17" descr="Television">
            <a:extLst>
              <a:ext uri="{FF2B5EF4-FFF2-40B4-BE49-F238E27FC236}">
                <a16:creationId xmlns:a16="http://schemas.microsoft.com/office/drawing/2014/main" id="{2BA9B92A-00F9-4C99-BC29-1EF6BBD6DE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95291" y="536527"/>
            <a:ext cx="914400" cy="914400"/>
          </a:xfrm>
          <a:prstGeom prst="rect">
            <a:avLst/>
          </a:prstGeom>
        </p:spPr>
      </p:pic>
      <p:pic>
        <p:nvPicPr>
          <p:cNvPr id="20" name="Graphic 19" descr="Electric car">
            <a:extLst>
              <a:ext uri="{FF2B5EF4-FFF2-40B4-BE49-F238E27FC236}">
                <a16:creationId xmlns:a16="http://schemas.microsoft.com/office/drawing/2014/main" id="{51792CBC-52AE-4AD4-9E8C-8B448F98764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59299" y="1171339"/>
            <a:ext cx="914400" cy="914400"/>
          </a:xfrm>
          <a:prstGeom prst="rect">
            <a:avLst/>
          </a:prstGeom>
        </p:spPr>
      </p:pic>
    </p:spTree>
    <p:extLst>
      <p:ext uri="{BB962C8B-B14F-4D97-AF65-F5344CB8AC3E}">
        <p14:creationId xmlns:p14="http://schemas.microsoft.com/office/powerpoint/2010/main" val="3848842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D4E2A4-C918-4841-A6DA-A5B2AA978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cxnSp>
        <p:nvCxnSpPr>
          <p:cNvPr id="7" name="Straight Connector 6">
            <a:extLst>
              <a:ext uri="{FF2B5EF4-FFF2-40B4-BE49-F238E27FC236}">
                <a16:creationId xmlns:a16="http://schemas.microsoft.com/office/drawing/2014/main" id="{111FD347-2AD8-4013-97E4-38601104BFA3}"/>
              </a:ext>
            </a:extLst>
          </p:cNvPr>
          <p:cNvCxnSpPr/>
          <p:nvPr/>
        </p:nvCxnSpPr>
        <p:spPr>
          <a:xfrm flipH="1">
            <a:off x="2548466" y="5020733"/>
            <a:ext cx="4191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1A24E65-9E0D-47EC-B378-2912589CE8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9466" y="1938867"/>
            <a:ext cx="3429000" cy="3429000"/>
          </a:xfrm>
          <a:prstGeom prst="rect">
            <a:avLst/>
          </a:prstGeom>
        </p:spPr>
      </p:pic>
      <p:sp>
        <p:nvSpPr>
          <p:cNvPr id="5" name="Rectangle 4">
            <a:extLst>
              <a:ext uri="{FF2B5EF4-FFF2-40B4-BE49-F238E27FC236}">
                <a16:creationId xmlns:a16="http://schemas.microsoft.com/office/drawing/2014/main" id="{5E683E4B-8CDF-4002-98E2-86B6FDC23252}"/>
              </a:ext>
            </a:extLst>
          </p:cNvPr>
          <p:cNvSpPr/>
          <p:nvPr/>
        </p:nvSpPr>
        <p:spPr>
          <a:xfrm>
            <a:off x="3567489" y="2514599"/>
            <a:ext cx="3429000" cy="2506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8" descr="Rabbit">
            <a:extLst>
              <a:ext uri="{FF2B5EF4-FFF2-40B4-BE49-F238E27FC236}">
                <a16:creationId xmlns:a16="http://schemas.microsoft.com/office/drawing/2014/main" id="{23C650FA-9146-480E-99CC-85C3B33A91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40354">
            <a:off x="3666840" y="3608655"/>
            <a:ext cx="914400" cy="914400"/>
          </a:xfrm>
          <a:prstGeom prst="rect">
            <a:avLst/>
          </a:prstGeom>
        </p:spPr>
      </p:pic>
      <p:pic>
        <p:nvPicPr>
          <p:cNvPr id="11" name="Graphic 10" descr="Crown">
            <a:extLst>
              <a:ext uri="{FF2B5EF4-FFF2-40B4-BE49-F238E27FC236}">
                <a16:creationId xmlns:a16="http://schemas.microsoft.com/office/drawing/2014/main" id="{AB25DD38-BC49-4833-AC4E-8530B5ECC0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40354">
            <a:off x="4674023" y="2849754"/>
            <a:ext cx="914400" cy="914400"/>
          </a:xfrm>
          <a:prstGeom prst="rect">
            <a:avLst/>
          </a:prstGeom>
        </p:spPr>
      </p:pic>
      <p:pic>
        <p:nvPicPr>
          <p:cNvPr id="13" name="Graphic 12" descr="Drama">
            <a:extLst>
              <a:ext uri="{FF2B5EF4-FFF2-40B4-BE49-F238E27FC236}">
                <a16:creationId xmlns:a16="http://schemas.microsoft.com/office/drawing/2014/main" id="{AF7631FA-D989-4482-98CB-B35513E3EE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40354">
            <a:off x="4567765" y="3882380"/>
            <a:ext cx="914400" cy="914400"/>
          </a:xfrm>
          <a:prstGeom prst="rect">
            <a:avLst/>
          </a:prstGeom>
        </p:spPr>
      </p:pic>
      <p:pic>
        <p:nvPicPr>
          <p:cNvPr id="15" name="Graphic 14" descr="Brontosaurus">
            <a:extLst>
              <a:ext uri="{FF2B5EF4-FFF2-40B4-BE49-F238E27FC236}">
                <a16:creationId xmlns:a16="http://schemas.microsoft.com/office/drawing/2014/main" id="{00C63C67-76D9-4C5A-AD3D-8D76EE2E363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9905769">
            <a:off x="3641525" y="2265166"/>
            <a:ext cx="914400" cy="914400"/>
          </a:xfrm>
          <a:prstGeom prst="rect">
            <a:avLst/>
          </a:prstGeom>
        </p:spPr>
      </p:pic>
      <p:pic>
        <p:nvPicPr>
          <p:cNvPr id="17" name="Graphic 16" descr="Tyrannosaurus Rex">
            <a:extLst>
              <a:ext uri="{FF2B5EF4-FFF2-40B4-BE49-F238E27FC236}">
                <a16:creationId xmlns:a16="http://schemas.microsoft.com/office/drawing/2014/main" id="{BBA54FAC-CF1D-4778-AB33-0781F5E0C2E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482667">
            <a:off x="5629748" y="2191445"/>
            <a:ext cx="914400" cy="914400"/>
          </a:xfrm>
          <a:prstGeom prst="rect">
            <a:avLst/>
          </a:prstGeom>
        </p:spPr>
      </p:pic>
      <p:pic>
        <p:nvPicPr>
          <p:cNvPr id="19" name="Graphic 18" descr="Chess pieces">
            <a:extLst>
              <a:ext uri="{FF2B5EF4-FFF2-40B4-BE49-F238E27FC236}">
                <a16:creationId xmlns:a16="http://schemas.microsoft.com/office/drawing/2014/main" id="{26FFC300-5DAF-489A-BFEC-193CCA65CF7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240354">
            <a:off x="5543811" y="3978945"/>
            <a:ext cx="914400" cy="914400"/>
          </a:xfrm>
          <a:prstGeom prst="rect">
            <a:avLst/>
          </a:prstGeom>
        </p:spPr>
      </p:pic>
      <p:pic>
        <p:nvPicPr>
          <p:cNvPr id="21" name="Graphic 20" descr="Puzzle pieces">
            <a:extLst>
              <a:ext uri="{FF2B5EF4-FFF2-40B4-BE49-F238E27FC236}">
                <a16:creationId xmlns:a16="http://schemas.microsoft.com/office/drawing/2014/main" id="{788E1CC0-A815-4014-BD12-26D1FDB0A0C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240354">
            <a:off x="5731802" y="3018346"/>
            <a:ext cx="941753" cy="914400"/>
          </a:xfrm>
          <a:prstGeom prst="rect">
            <a:avLst/>
          </a:prstGeom>
        </p:spPr>
      </p:pic>
      <p:cxnSp>
        <p:nvCxnSpPr>
          <p:cNvPr id="6" name="Straight Arrow Connector 5">
            <a:extLst>
              <a:ext uri="{FF2B5EF4-FFF2-40B4-BE49-F238E27FC236}">
                <a16:creationId xmlns:a16="http://schemas.microsoft.com/office/drawing/2014/main" id="{97292D16-4516-4F3D-A6E8-7D5EB0E60B1E}"/>
              </a:ext>
            </a:extLst>
          </p:cNvPr>
          <p:cNvCxnSpPr/>
          <p:nvPr/>
        </p:nvCxnSpPr>
        <p:spPr>
          <a:xfrm flipH="1">
            <a:off x="1254822" y="5221423"/>
            <a:ext cx="2312667"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765175A-6CDE-4E6C-9393-7DB2CF2CB62E}"/>
              </a:ext>
            </a:extLst>
          </p:cNvPr>
          <p:cNvSpPr txBox="1"/>
          <p:nvPr/>
        </p:nvSpPr>
        <p:spPr>
          <a:xfrm>
            <a:off x="1407695" y="5355408"/>
            <a:ext cx="2071926" cy="400110"/>
          </a:xfrm>
          <a:prstGeom prst="rect">
            <a:avLst/>
          </a:prstGeom>
          <a:noFill/>
        </p:spPr>
        <p:txBody>
          <a:bodyPr wrap="square" rtlCol="0">
            <a:spAutoFit/>
          </a:bodyPr>
          <a:lstStyle/>
          <a:p>
            <a:r>
              <a:rPr lang="en-US" sz="2000" dirty="0"/>
              <a:t>3 </a:t>
            </a:r>
            <a:r>
              <a:rPr lang="en-US" sz="2000" dirty="0" err="1"/>
              <a:t>metres</a:t>
            </a:r>
            <a:endParaRPr lang="en-AU" sz="2000" dirty="0"/>
          </a:p>
        </p:txBody>
      </p:sp>
      <p:sp>
        <p:nvSpPr>
          <p:cNvPr id="10" name="TextBox 9">
            <a:extLst>
              <a:ext uri="{FF2B5EF4-FFF2-40B4-BE49-F238E27FC236}">
                <a16:creationId xmlns:a16="http://schemas.microsoft.com/office/drawing/2014/main" id="{E6ED2173-04F9-44EA-AD3D-824984E63ECC}"/>
              </a:ext>
            </a:extLst>
          </p:cNvPr>
          <p:cNvSpPr txBox="1"/>
          <p:nvPr/>
        </p:nvSpPr>
        <p:spPr>
          <a:xfrm>
            <a:off x="2548466" y="589547"/>
            <a:ext cx="2432608" cy="400110"/>
          </a:xfrm>
          <a:prstGeom prst="rect">
            <a:avLst/>
          </a:prstGeom>
          <a:noFill/>
        </p:spPr>
        <p:txBody>
          <a:bodyPr wrap="square" rtlCol="0">
            <a:spAutoFit/>
          </a:bodyPr>
          <a:lstStyle/>
          <a:p>
            <a:r>
              <a:rPr lang="en-US" sz="2000" dirty="0"/>
              <a:t>Mass = 6 kilograms</a:t>
            </a:r>
            <a:endParaRPr lang="en-AU" sz="2000" dirty="0"/>
          </a:p>
        </p:txBody>
      </p:sp>
      <p:cxnSp>
        <p:nvCxnSpPr>
          <p:cNvPr id="18" name="Straight Arrow Connector 17">
            <a:extLst>
              <a:ext uri="{FF2B5EF4-FFF2-40B4-BE49-F238E27FC236}">
                <a16:creationId xmlns:a16="http://schemas.microsoft.com/office/drawing/2014/main" id="{B437FEB6-2731-43E7-9D33-60C610D6E921}"/>
              </a:ext>
            </a:extLst>
          </p:cNvPr>
          <p:cNvCxnSpPr>
            <a:cxnSpLocks/>
          </p:cNvCxnSpPr>
          <p:nvPr/>
        </p:nvCxnSpPr>
        <p:spPr>
          <a:xfrm>
            <a:off x="3719890" y="958879"/>
            <a:ext cx="997939" cy="145946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A128098-6D71-461B-89C6-6EF1A3D4D371}"/>
              </a:ext>
            </a:extLst>
          </p:cNvPr>
          <p:cNvSpPr txBox="1"/>
          <p:nvPr/>
        </p:nvSpPr>
        <p:spPr>
          <a:xfrm>
            <a:off x="7441695" y="1669275"/>
            <a:ext cx="2934268" cy="400110"/>
          </a:xfrm>
          <a:prstGeom prst="rect">
            <a:avLst/>
          </a:prstGeom>
          <a:noFill/>
        </p:spPr>
        <p:txBody>
          <a:bodyPr wrap="square" rtlCol="0">
            <a:spAutoFit/>
          </a:bodyPr>
          <a:lstStyle/>
          <a:p>
            <a:r>
              <a:rPr lang="en-US" sz="2000" dirty="0"/>
              <a:t>Force = ?</a:t>
            </a:r>
            <a:endParaRPr lang="en-AU" sz="2000" dirty="0"/>
          </a:p>
        </p:txBody>
      </p:sp>
      <p:sp>
        <p:nvSpPr>
          <p:cNvPr id="12" name="TextBox 11">
            <a:extLst>
              <a:ext uri="{FF2B5EF4-FFF2-40B4-BE49-F238E27FC236}">
                <a16:creationId xmlns:a16="http://schemas.microsoft.com/office/drawing/2014/main" id="{B79E8CB8-801C-4B68-A33D-1BCE317D97DD}"/>
              </a:ext>
            </a:extLst>
          </p:cNvPr>
          <p:cNvSpPr txBox="1"/>
          <p:nvPr/>
        </p:nvSpPr>
        <p:spPr>
          <a:xfrm>
            <a:off x="4818981" y="5780321"/>
            <a:ext cx="3840970" cy="400110"/>
          </a:xfrm>
          <a:prstGeom prst="rect">
            <a:avLst/>
          </a:prstGeom>
          <a:noFill/>
        </p:spPr>
        <p:txBody>
          <a:bodyPr wrap="square" rtlCol="0">
            <a:spAutoFit/>
          </a:bodyPr>
          <a:lstStyle/>
          <a:p>
            <a:r>
              <a:rPr lang="en-US" sz="2000" dirty="0"/>
              <a:t>Work = ?</a:t>
            </a:r>
            <a:endParaRPr lang="en-AU" sz="2000" dirty="0"/>
          </a:p>
        </p:txBody>
      </p:sp>
    </p:spTree>
    <p:extLst>
      <p:ext uri="{BB962C8B-B14F-4D97-AF65-F5344CB8AC3E}">
        <p14:creationId xmlns:p14="http://schemas.microsoft.com/office/powerpoint/2010/main" val="2424858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371C28-99F8-4689-BAE9-267A3AC4E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53" y="1197429"/>
            <a:ext cx="9437219" cy="4005942"/>
          </a:xfrm>
          <a:prstGeom prst="rect">
            <a:avLst/>
          </a:prstGeom>
        </p:spPr>
      </p:pic>
      <p:sp>
        <p:nvSpPr>
          <p:cNvPr id="4" name="TextBox 3">
            <a:extLst>
              <a:ext uri="{FF2B5EF4-FFF2-40B4-BE49-F238E27FC236}">
                <a16:creationId xmlns:a16="http://schemas.microsoft.com/office/drawing/2014/main" id="{9BF4617D-3851-4A1F-8E7C-B069492BCEB4}"/>
              </a:ext>
            </a:extLst>
          </p:cNvPr>
          <p:cNvSpPr txBox="1"/>
          <p:nvPr/>
        </p:nvSpPr>
        <p:spPr>
          <a:xfrm>
            <a:off x="7696200" y="6117772"/>
            <a:ext cx="4343400" cy="646331"/>
          </a:xfrm>
          <a:prstGeom prst="rect">
            <a:avLst/>
          </a:prstGeom>
          <a:noFill/>
        </p:spPr>
        <p:txBody>
          <a:bodyPr wrap="square" rtlCol="0">
            <a:spAutoFit/>
          </a:bodyPr>
          <a:lstStyle/>
          <a:p>
            <a:r>
              <a:rPr lang="en-AU" dirty="0"/>
              <a:t>Adapted from © Keith Gibbs 2020</a:t>
            </a:r>
          </a:p>
          <a:p>
            <a:r>
              <a:rPr lang="en-AU" dirty="0"/>
              <a:t>https://www.schoolphysics.co.uk</a:t>
            </a:r>
          </a:p>
        </p:txBody>
      </p:sp>
      <p:sp>
        <p:nvSpPr>
          <p:cNvPr id="5" name="TextBox 4">
            <a:extLst>
              <a:ext uri="{FF2B5EF4-FFF2-40B4-BE49-F238E27FC236}">
                <a16:creationId xmlns:a16="http://schemas.microsoft.com/office/drawing/2014/main" id="{825AEDEE-6DAA-4D23-9C98-C4A108881693}"/>
              </a:ext>
            </a:extLst>
          </p:cNvPr>
          <p:cNvSpPr txBox="1"/>
          <p:nvPr/>
        </p:nvSpPr>
        <p:spPr>
          <a:xfrm>
            <a:off x="1197429" y="5290457"/>
            <a:ext cx="3004457" cy="461665"/>
          </a:xfrm>
          <a:prstGeom prst="rect">
            <a:avLst/>
          </a:prstGeom>
          <a:noFill/>
        </p:spPr>
        <p:txBody>
          <a:bodyPr wrap="square" rtlCol="0">
            <a:spAutoFit/>
          </a:bodyPr>
          <a:lstStyle/>
          <a:p>
            <a:r>
              <a:rPr lang="en-US" sz="2400" dirty="0"/>
              <a:t>Atoms</a:t>
            </a:r>
            <a:endParaRPr lang="en-AU" sz="2400" dirty="0"/>
          </a:p>
        </p:txBody>
      </p:sp>
      <p:sp>
        <p:nvSpPr>
          <p:cNvPr id="6" name="TextBox 5">
            <a:extLst>
              <a:ext uri="{FF2B5EF4-FFF2-40B4-BE49-F238E27FC236}">
                <a16:creationId xmlns:a16="http://schemas.microsoft.com/office/drawing/2014/main" id="{93C9F621-432E-4E65-9AEE-1EF4D4769701}"/>
              </a:ext>
            </a:extLst>
          </p:cNvPr>
          <p:cNvSpPr txBox="1"/>
          <p:nvPr/>
        </p:nvSpPr>
        <p:spPr>
          <a:xfrm>
            <a:off x="10548257" y="1275342"/>
            <a:ext cx="2471057" cy="461665"/>
          </a:xfrm>
          <a:prstGeom prst="rect">
            <a:avLst/>
          </a:prstGeom>
          <a:noFill/>
        </p:spPr>
        <p:txBody>
          <a:bodyPr wrap="square" rtlCol="0">
            <a:spAutoFit/>
          </a:bodyPr>
          <a:lstStyle/>
          <a:p>
            <a:r>
              <a:rPr lang="en-US" sz="2400" dirty="0"/>
              <a:t>Electrons</a:t>
            </a:r>
            <a:endParaRPr lang="en-AU" sz="2400" dirty="0"/>
          </a:p>
        </p:txBody>
      </p:sp>
      <p:cxnSp>
        <p:nvCxnSpPr>
          <p:cNvPr id="8" name="Straight Arrow Connector 7">
            <a:extLst>
              <a:ext uri="{FF2B5EF4-FFF2-40B4-BE49-F238E27FC236}">
                <a16:creationId xmlns:a16="http://schemas.microsoft.com/office/drawing/2014/main" id="{70DBCDDC-1AAD-4376-9623-2DF086F28AE6}"/>
              </a:ext>
            </a:extLst>
          </p:cNvPr>
          <p:cNvCxnSpPr/>
          <p:nvPr/>
        </p:nvCxnSpPr>
        <p:spPr>
          <a:xfrm flipV="1">
            <a:off x="1393413" y="4495799"/>
            <a:ext cx="1045029" cy="82731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8826A61-85C7-4A7D-A2BD-16204AA6359A}"/>
              </a:ext>
            </a:extLst>
          </p:cNvPr>
          <p:cNvCxnSpPr>
            <a:cxnSpLocks/>
          </p:cNvCxnSpPr>
          <p:nvPr/>
        </p:nvCxnSpPr>
        <p:spPr>
          <a:xfrm flipV="1">
            <a:off x="2155371" y="4582886"/>
            <a:ext cx="1632858" cy="83820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BD5B599-A3F4-4977-BF0A-0151A1722B40}"/>
              </a:ext>
            </a:extLst>
          </p:cNvPr>
          <p:cNvCxnSpPr>
            <a:cxnSpLocks/>
          </p:cNvCxnSpPr>
          <p:nvPr/>
        </p:nvCxnSpPr>
        <p:spPr>
          <a:xfrm flipH="1">
            <a:off x="9993043" y="1475371"/>
            <a:ext cx="566057" cy="47922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6F0FD0B-B7A5-4173-902F-C750A14C34AD}"/>
              </a:ext>
            </a:extLst>
          </p:cNvPr>
          <p:cNvCxnSpPr>
            <a:cxnSpLocks/>
          </p:cNvCxnSpPr>
          <p:nvPr/>
        </p:nvCxnSpPr>
        <p:spPr>
          <a:xfrm>
            <a:off x="3603172" y="5521290"/>
            <a:ext cx="297179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884100D-1F33-4559-9B9E-147DB18F5891}"/>
              </a:ext>
            </a:extLst>
          </p:cNvPr>
          <p:cNvSpPr txBox="1"/>
          <p:nvPr/>
        </p:nvSpPr>
        <p:spPr>
          <a:xfrm>
            <a:off x="3396343" y="5517660"/>
            <a:ext cx="3385456" cy="461665"/>
          </a:xfrm>
          <a:prstGeom prst="rect">
            <a:avLst/>
          </a:prstGeom>
          <a:noFill/>
        </p:spPr>
        <p:txBody>
          <a:bodyPr wrap="square" rtlCol="0">
            <a:spAutoFit/>
          </a:bodyPr>
          <a:lstStyle/>
          <a:p>
            <a:r>
              <a:rPr lang="en-US" sz="2400" dirty="0"/>
              <a:t>Direction of electron flow</a:t>
            </a:r>
            <a:endParaRPr lang="en-AU" sz="2400" dirty="0"/>
          </a:p>
        </p:txBody>
      </p:sp>
      <p:sp>
        <p:nvSpPr>
          <p:cNvPr id="23" name="TextBox 22">
            <a:extLst>
              <a:ext uri="{FF2B5EF4-FFF2-40B4-BE49-F238E27FC236}">
                <a16:creationId xmlns:a16="http://schemas.microsoft.com/office/drawing/2014/main" id="{9A820275-BBF2-4F38-A071-BAF2E17A5893}"/>
              </a:ext>
            </a:extLst>
          </p:cNvPr>
          <p:cNvSpPr txBox="1"/>
          <p:nvPr/>
        </p:nvSpPr>
        <p:spPr>
          <a:xfrm>
            <a:off x="457200" y="283028"/>
            <a:ext cx="10007600" cy="461665"/>
          </a:xfrm>
          <a:prstGeom prst="rect">
            <a:avLst/>
          </a:prstGeom>
          <a:noFill/>
        </p:spPr>
        <p:txBody>
          <a:bodyPr wrap="square" rtlCol="0">
            <a:spAutoFit/>
          </a:bodyPr>
          <a:lstStyle/>
          <a:p>
            <a:r>
              <a:rPr lang="en-US" sz="2400" dirty="0"/>
              <a:t>The electrons will interact with the atoms and lose energy – transfer of energy </a:t>
            </a:r>
            <a:endParaRPr lang="en-AU" sz="2400" dirty="0"/>
          </a:p>
        </p:txBody>
      </p:sp>
      <p:sp>
        <p:nvSpPr>
          <p:cNvPr id="25" name="Plus Sign 24">
            <a:extLst>
              <a:ext uri="{FF2B5EF4-FFF2-40B4-BE49-F238E27FC236}">
                <a16:creationId xmlns:a16="http://schemas.microsoft.com/office/drawing/2014/main" id="{9E6CAA75-010C-4481-AF22-B12D40343995}"/>
              </a:ext>
            </a:extLst>
          </p:cNvPr>
          <p:cNvSpPr/>
          <p:nvPr/>
        </p:nvSpPr>
        <p:spPr>
          <a:xfrm>
            <a:off x="10722429" y="2555789"/>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Minus Sign 25">
            <a:extLst>
              <a:ext uri="{FF2B5EF4-FFF2-40B4-BE49-F238E27FC236}">
                <a16:creationId xmlns:a16="http://schemas.microsoft.com/office/drawing/2014/main" id="{3F5FBAA2-D5A6-4033-872C-2A2A6F61B51E}"/>
              </a:ext>
            </a:extLst>
          </p:cNvPr>
          <p:cNvSpPr/>
          <p:nvPr/>
        </p:nvSpPr>
        <p:spPr>
          <a:xfrm>
            <a:off x="109468" y="2555789"/>
            <a:ext cx="914400" cy="914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5C516F9D-C6C3-4945-806F-DA6DFA920B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spTree>
    <p:extLst>
      <p:ext uri="{BB962C8B-B14F-4D97-AF65-F5344CB8AC3E}">
        <p14:creationId xmlns:p14="http://schemas.microsoft.com/office/powerpoint/2010/main" val="1585408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BD6B1E-FD55-4890-8761-F1CC98729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2075" y="313233"/>
            <a:ext cx="5435415" cy="6231533"/>
          </a:xfrm>
          <a:prstGeom prst="rect">
            <a:avLst/>
          </a:prstGeom>
        </p:spPr>
      </p:pic>
      <p:sp>
        <p:nvSpPr>
          <p:cNvPr id="3" name="TextBox 2">
            <a:extLst>
              <a:ext uri="{FF2B5EF4-FFF2-40B4-BE49-F238E27FC236}">
                <a16:creationId xmlns:a16="http://schemas.microsoft.com/office/drawing/2014/main" id="{FDD0F009-A603-42C8-B521-7144C7F9CEB4}"/>
              </a:ext>
            </a:extLst>
          </p:cNvPr>
          <p:cNvSpPr txBox="1"/>
          <p:nvPr/>
        </p:nvSpPr>
        <p:spPr>
          <a:xfrm>
            <a:off x="4222142" y="3136611"/>
            <a:ext cx="2719346" cy="584775"/>
          </a:xfrm>
          <a:prstGeom prst="rect">
            <a:avLst/>
          </a:prstGeom>
          <a:noFill/>
        </p:spPr>
        <p:txBody>
          <a:bodyPr wrap="square" rtlCol="0">
            <a:spAutoFit/>
          </a:bodyPr>
          <a:lstStyle/>
          <a:p>
            <a:r>
              <a:rPr lang="en-US" sz="3200" dirty="0">
                <a:latin typeface="Candara" panose="020E0502030303020204" pitchFamily="34" charset="0"/>
              </a:rPr>
              <a:t>FLEET Schools</a:t>
            </a:r>
            <a:endParaRPr lang="en-AU" sz="3200" dirty="0">
              <a:latin typeface="Candara" panose="020E0502030303020204" pitchFamily="34" charset="0"/>
            </a:endParaRPr>
          </a:p>
        </p:txBody>
      </p:sp>
      <p:pic>
        <p:nvPicPr>
          <p:cNvPr id="4" name="Picture 3">
            <a:extLst>
              <a:ext uri="{FF2B5EF4-FFF2-40B4-BE49-F238E27FC236}">
                <a16:creationId xmlns:a16="http://schemas.microsoft.com/office/drawing/2014/main" id="{374A2F28-5780-4BEB-AF91-B03D51794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81" y="5912851"/>
            <a:ext cx="2921666" cy="698659"/>
          </a:xfrm>
          <a:prstGeom prst="rect">
            <a:avLst/>
          </a:prstGeom>
        </p:spPr>
      </p:pic>
      <p:pic>
        <p:nvPicPr>
          <p:cNvPr id="6" name="Picture 5">
            <a:extLst>
              <a:ext uri="{FF2B5EF4-FFF2-40B4-BE49-F238E27FC236}">
                <a16:creationId xmlns:a16="http://schemas.microsoft.com/office/drawing/2014/main" id="{F90DBC45-AE10-4D18-98DF-47850F5D09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3684" y="71562"/>
            <a:ext cx="1607885" cy="687674"/>
          </a:xfrm>
          <a:prstGeom prst="rect">
            <a:avLst/>
          </a:prstGeom>
        </p:spPr>
      </p:pic>
      <p:pic>
        <p:nvPicPr>
          <p:cNvPr id="8" name="Picture 7">
            <a:extLst>
              <a:ext uri="{FF2B5EF4-FFF2-40B4-BE49-F238E27FC236}">
                <a16:creationId xmlns:a16="http://schemas.microsoft.com/office/drawing/2014/main" id="{B2927091-0A15-42D2-B523-17F2C60DAB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041" y="92761"/>
            <a:ext cx="3596122" cy="307456"/>
          </a:xfrm>
          <a:prstGeom prst="rect">
            <a:avLst/>
          </a:prstGeom>
        </p:spPr>
      </p:pic>
      <p:pic>
        <p:nvPicPr>
          <p:cNvPr id="10" name="Picture 9">
            <a:extLst>
              <a:ext uri="{FF2B5EF4-FFF2-40B4-BE49-F238E27FC236}">
                <a16:creationId xmlns:a16="http://schemas.microsoft.com/office/drawing/2014/main" id="{52F626E0-1ECB-4323-975E-D17EA7B006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74018" y="759236"/>
            <a:ext cx="970058" cy="1128795"/>
          </a:xfrm>
          <a:prstGeom prst="rect">
            <a:avLst/>
          </a:prstGeom>
        </p:spPr>
      </p:pic>
      <p:pic>
        <p:nvPicPr>
          <p:cNvPr id="12" name="Picture 11">
            <a:extLst>
              <a:ext uri="{FF2B5EF4-FFF2-40B4-BE49-F238E27FC236}">
                <a16:creationId xmlns:a16="http://schemas.microsoft.com/office/drawing/2014/main" id="{6A2B5CA0-892A-4982-AA44-F9F13A0173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38846" y="1947048"/>
            <a:ext cx="1235636" cy="628657"/>
          </a:xfrm>
          <a:prstGeom prst="rect">
            <a:avLst/>
          </a:prstGeom>
        </p:spPr>
      </p:pic>
      <p:pic>
        <p:nvPicPr>
          <p:cNvPr id="14" name="Picture 13">
            <a:extLst>
              <a:ext uri="{FF2B5EF4-FFF2-40B4-BE49-F238E27FC236}">
                <a16:creationId xmlns:a16="http://schemas.microsoft.com/office/drawing/2014/main" id="{8B384EDB-BA68-42F9-A6F9-A9A653C74F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95722" y="2946645"/>
            <a:ext cx="1378760" cy="482353"/>
          </a:xfrm>
          <a:prstGeom prst="rect">
            <a:avLst/>
          </a:prstGeom>
        </p:spPr>
      </p:pic>
      <p:pic>
        <p:nvPicPr>
          <p:cNvPr id="16" name="Picture 15">
            <a:extLst>
              <a:ext uri="{FF2B5EF4-FFF2-40B4-BE49-F238E27FC236}">
                <a16:creationId xmlns:a16="http://schemas.microsoft.com/office/drawing/2014/main" id="{B9541976-A29A-431F-AD5F-97478F625A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30244" y="3651270"/>
            <a:ext cx="1452840" cy="688187"/>
          </a:xfrm>
          <a:prstGeom prst="rect">
            <a:avLst/>
          </a:prstGeom>
        </p:spPr>
      </p:pic>
      <p:pic>
        <p:nvPicPr>
          <p:cNvPr id="18" name="Picture 17">
            <a:extLst>
              <a:ext uri="{FF2B5EF4-FFF2-40B4-BE49-F238E27FC236}">
                <a16:creationId xmlns:a16="http://schemas.microsoft.com/office/drawing/2014/main" id="{4CA51AB5-1358-46E9-959C-2650947D2EE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61524" y="4561729"/>
            <a:ext cx="1533741" cy="497255"/>
          </a:xfrm>
          <a:prstGeom prst="rect">
            <a:avLst/>
          </a:prstGeom>
        </p:spPr>
      </p:pic>
      <p:pic>
        <p:nvPicPr>
          <p:cNvPr id="20" name="Picture 19">
            <a:extLst>
              <a:ext uri="{FF2B5EF4-FFF2-40B4-BE49-F238E27FC236}">
                <a16:creationId xmlns:a16="http://schemas.microsoft.com/office/drawing/2014/main" id="{CFE8C4EE-D26A-4532-BE3D-027974E88B3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38846" y="5309339"/>
            <a:ext cx="1251424" cy="1207024"/>
          </a:xfrm>
          <a:prstGeom prst="rect">
            <a:avLst/>
          </a:prstGeom>
        </p:spPr>
      </p:pic>
    </p:spTree>
    <p:extLst>
      <p:ext uri="{BB962C8B-B14F-4D97-AF65-F5344CB8AC3E}">
        <p14:creationId xmlns:p14="http://schemas.microsoft.com/office/powerpoint/2010/main" val="195149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D4E2A4-C918-4841-A6DA-A5B2AA978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sp>
        <p:nvSpPr>
          <p:cNvPr id="3" name="TextBox 2">
            <a:extLst>
              <a:ext uri="{FF2B5EF4-FFF2-40B4-BE49-F238E27FC236}">
                <a16:creationId xmlns:a16="http://schemas.microsoft.com/office/drawing/2014/main" id="{1F8AB2AF-DAE3-4BF8-B83F-1AF4DECE4F4D}"/>
              </a:ext>
            </a:extLst>
          </p:cNvPr>
          <p:cNvSpPr txBox="1"/>
          <p:nvPr/>
        </p:nvSpPr>
        <p:spPr>
          <a:xfrm>
            <a:off x="2099145" y="1455089"/>
            <a:ext cx="8309113" cy="3416320"/>
          </a:xfrm>
          <a:prstGeom prst="rect">
            <a:avLst/>
          </a:prstGeom>
          <a:noFill/>
        </p:spPr>
        <p:txBody>
          <a:bodyPr wrap="square" rtlCol="0">
            <a:spAutoFit/>
          </a:bodyPr>
          <a:lstStyle/>
          <a:p>
            <a:r>
              <a:rPr lang="en-US" sz="3600" dirty="0"/>
              <a:t>In the following slides, name the forms of energy in images. Are they examples of kinetic or potential?</a:t>
            </a:r>
          </a:p>
          <a:p>
            <a:endParaRPr lang="en-US" sz="3600" dirty="0"/>
          </a:p>
          <a:p>
            <a:r>
              <a:rPr lang="en-US" sz="3600" dirty="0"/>
              <a:t>Give an example of what energy form the energy shown can be transformed into</a:t>
            </a:r>
            <a:endParaRPr lang="en-AU" sz="3600" dirty="0"/>
          </a:p>
        </p:txBody>
      </p:sp>
    </p:spTree>
    <p:extLst>
      <p:ext uri="{BB962C8B-B14F-4D97-AF65-F5344CB8AC3E}">
        <p14:creationId xmlns:p14="http://schemas.microsoft.com/office/powerpoint/2010/main" val="3077863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E73651-199D-4DA8-AEB3-5528E6BC9284}"/>
              </a:ext>
            </a:extLst>
          </p:cNvPr>
          <p:cNvPicPr>
            <a:picLocks noChangeAspect="1"/>
          </p:cNvPicPr>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179229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D4E2A4-C918-4841-A6DA-A5B2AA978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pic>
        <p:nvPicPr>
          <p:cNvPr id="3" name="Picture 2">
            <a:extLst>
              <a:ext uri="{FF2B5EF4-FFF2-40B4-BE49-F238E27FC236}">
                <a16:creationId xmlns:a16="http://schemas.microsoft.com/office/drawing/2014/main" id="{57C4ED52-E564-4623-A5E4-996E24797E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382036" y="535180"/>
            <a:ext cx="3427929" cy="5646002"/>
          </a:xfrm>
          <a:prstGeom prst="rect">
            <a:avLst/>
          </a:prstGeom>
        </p:spPr>
      </p:pic>
    </p:spTree>
    <p:extLst>
      <p:ext uri="{BB962C8B-B14F-4D97-AF65-F5344CB8AC3E}">
        <p14:creationId xmlns:p14="http://schemas.microsoft.com/office/powerpoint/2010/main" val="666734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D4E2A4-C918-4841-A6DA-A5B2AA978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pic>
        <p:nvPicPr>
          <p:cNvPr id="4" name="Picture 3">
            <a:extLst>
              <a:ext uri="{FF2B5EF4-FFF2-40B4-BE49-F238E27FC236}">
                <a16:creationId xmlns:a16="http://schemas.microsoft.com/office/drawing/2014/main" id="{BBEA95C8-63F5-4581-9C32-589301191B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7962" y="1717173"/>
            <a:ext cx="4587054" cy="3522737"/>
          </a:xfrm>
          <a:prstGeom prst="rect">
            <a:avLst/>
          </a:prstGeom>
        </p:spPr>
      </p:pic>
      <p:sp>
        <p:nvSpPr>
          <p:cNvPr id="5" name="TextBox 4">
            <a:extLst>
              <a:ext uri="{FF2B5EF4-FFF2-40B4-BE49-F238E27FC236}">
                <a16:creationId xmlns:a16="http://schemas.microsoft.com/office/drawing/2014/main" id="{EF138EF3-10F8-4452-A2E8-0B0EF9F6F71D}"/>
              </a:ext>
            </a:extLst>
          </p:cNvPr>
          <p:cNvSpPr txBox="1"/>
          <p:nvPr/>
        </p:nvSpPr>
        <p:spPr>
          <a:xfrm>
            <a:off x="4675366" y="5239910"/>
            <a:ext cx="3078004" cy="830997"/>
          </a:xfrm>
          <a:prstGeom prst="rect">
            <a:avLst/>
          </a:prstGeom>
          <a:noFill/>
        </p:spPr>
        <p:txBody>
          <a:bodyPr wrap="square" rtlCol="0">
            <a:spAutoFit/>
          </a:bodyPr>
          <a:lstStyle/>
          <a:p>
            <a:r>
              <a:rPr lang="en-US" sz="2400" dirty="0"/>
              <a:t>Lump of coal…(don’t) be afraid</a:t>
            </a:r>
            <a:endParaRPr lang="en-AU" sz="2400" dirty="0"/>
          </a:p>
        </p:txBody>
      </p:sp>
    </p:spTree>
    <p:extLst>
      <p:ext uri="{BB962C8B-B14F-4D97-AF65-F5344CB8AC3E}">
        <p14:creationId xmlns:p14="http://schemas.microsoft.com/office/powerpoint/2010/main" val="2241091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1E5279-71F9-4587-AA9C-98DA0D981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3167" y="975859"/>
            <a:ext cx="7271577" cy="4745013"/>
          </a:xfrm>
          <a:prstGeom prst="rect">
            <a:avLst/>
          </a:prstGeom>
        </p:spPr>
      </p:pic>
      <p:cxnSp>
        <p:nvCxnSpPr>
          <p:cNvPr id="4" name="Straight Arrow Connector 3">
            <a:extLst>
              <a:ext uri="{FF2B5EF4-FFF2-40B4-BE49-F238E27FC236}">
                <a16:creationId xmlns:a16="http://schemas.microsoft.com/office/drawing/2014/main" id="{F9E2D72A-B747-44EA-82C1-212C17AFB841}"/>
              </a:ext>
            </a:extLst>
          </p:cNvPr>
          <p:cNvCxnSpPr/>
          <p:nvPr/>
        </p:nvCxnSpPr>
        <p:spPr>
          <a:xfrm flipH="1">
            <a:off x="8686801" y="772886"/>
            <a:ext cx="8599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E0A50D43-AD80-4060-9D16-81BDA562FF04}"/>
              </a:ext>
            </a:extLst>
          </p:cNvPr>
          <p:cNvCxnSpPr/>
          <p:nvPr/>
        </p:nvCxnSpPr>
        <p:spPr>
          <a:xfrm flipH="1">
            <a:off x="3559629" y="849086"/>
            <a:ext cx="8599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EA2865A-DB67-4A18-A1E6-26C3F8F4728D}"/>
              </a:ext>
            </a:extLst>
          </p:cNvPr>
          <p:cNvCxnSpPr>
            <a:cxnSpLocks/>
          </p:cNvCxnSpPr>
          <p:nvPr/>
        </p:nvCxnSpPr>
        <p:spPr>
          <a:xfrm flipH="1">
            <a:off x="2253343" y="4005005"/>
            <a:ext cx="1" cy="1056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11F488C-91D9-4396-9DFD-633319C71F99}"/>
              </a:ext>
            </a:extLst>
          </p:cNvPr>
          <p:cNvCxnSpPr>
            <a:cxnSpLocks/>
          </p:cNvCxnSpPr>
          <p:nvPr/>
        </p:nvCxnSpPr>
        <p:spPr>
          <a:xfrm>
            <a:off x="2253343" y="1654629"/>
            <a:ext cx="0" cy="1197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90F1F77-103B-4F83-8BE6-4F9495C88A53}"/>
              </a:ext>
            </a:extLst>
          </p:cNvPr>
          <p:cNvCxnSpPr>
            <a:cxnSpLocks/>
          </p:cNvCxnSpPr>
          <p:nvPr/>
        </p:nvCxnSpPr>
        <p:spPr>
          <a:xfrm flipV="1">
            <a:off x="10450286" y="1328057"/>
            <a:ext cx="0" cy="968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6F3ECF9-D1A4-4ACF-A981-A17C0C6FC8E9}"/>
              </a:ext>
            </a:extLst>
          </p:cNvPr>
          <p:cNvCxnSpPr>
            <a:cxnSpLocks/>
          </p:cNvCxnSpPr>
          <p:nvPr/>
        </p:nvCxnSpPr>
        <p:spPr>
          <a:xfrm flipV="1">
            <a:off x="10450286" y="3646715"/>
            <a:ext cx="1" cy="1251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D6AB3D9-D664-4A7F-9651-EED3D64519A5}"/>
              </a:ext>
            </a:extLst>
          </p:cNvPr>
          <p:cNvCxnSpPr>
            <a:cxnSpLocks/>
          </p:cNvCxnSpPr>
          <p:nvPr/>
        </p:nvCxnSpPr>
        <p:spPr>
          <a:xfrm>
            <a:off x="7663543" y="6172199"/>
            <a:ext cx="1338943" cy="10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C5D8D9E-9D21-4D20-814D-EA5ED2BA36C9}"/>
              </a:ext>
            </a:extLst>
          </p:cNvPr>
          <p:cNvCxnSpPr>
            <a:cxnSpLocks/>
          </p:cNvCxnSpPr>
          <p:nvPr/>
        </p:nvCxnSpPr>
        <p:spPr>
          <a:xfrm flipV="1">
            <a:off x="2894500" y="6172199"/>
            <a:ext cx="133025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Minus Sign 20">
            <a:extLst>
              <a:ext uri="{FF2B5EF4-FFF2-40B4-BE49-F238E27FC236}">
                <a16:creationId xmlns:a16="http://schemas.microsoft.com/office/drawing/2014/main" id="{939E126D-138E-4912-B674-FD1A6973DF75}"/>
              </a:ext>
            </a:extLst>
          </p:cNvPr>
          <p:cNvSpPr/>
          <p:nvPr/>
        </p:nvSpPr>
        <p:spPr>
          <a:xfrm>
            <a:off x="4459349" y="962959"/>
            <a:ext cx="402772" cy="555172"/>
          </a:xfrm>
          <a:prstGeom prst="mathMinus">
            <a:avLst>
              <a:gd name="adj1" fmla="val 97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Minus Sign 21">
            <a:extLst>
              <a:ext uri="{FF2B5EF4-FFF2-40B4-BE49-F238E27FC236}">
                <a16:creationId xmlns:a16="http://schemas.microsoft.com/office/drawing/2014/main" id="{97BC3339-63C6-4017-825E-855DE4CBE010}"/>
              </a:ext>
            </a:extLst>
          </p:cNvPr>
          <p:cNvSpPr/>
          <p:nvPr/>
        </p:nvSpPr>
        <p:spPr>
          <a:xfrm rot="5400000">
            <a:off x="2869367" y="2759611"/>
            <a:ext cx="402772" cy="555172"/>
          </a:xfrm>
          <a:prstGeom prst="mathMinus">
            <a:avLst>
              <a:gd name="adj1" fmla="val 97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Minus Sign 22">
            <a:extLst>
              <a:ext uri="{FF2B5EF4-FFF2-40B4-BE49-F238E27FC236}">
                <a16:creationId xmlns:a16="http://schemas.microsoft.com/office/drawing/2014/main" id="{B6F5F590-44E2-4ACA-9479-59399B6A7825}"/>
              </a:ext>
            </a:extLst>
          </p:cNvPr>
          <p:cNvSpPr/>
          <p:nvPr/>
        </p:nvSpPr>
        <p:spPr>
          <a:xfrm>
            <a:off x="8801100" y="962959"/>
            <a:ext cx="402772" cy="555172"/>
          </a:xfrm>
          <a:prstGeom prst="mathMinus">
            <a:avLst>
              <a:gd name="adj1" fmla="val 97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Minus Sign 23">
            <a:extLst>
              <a:ext uri="{FF2B5EF4-FFF2-40B4-BE49-F238E27FC236}">
                <a16:creationId xmlns:a16="http://schemas.microsoft.com/office/drawing/2014/main" id="{B35D0804-F68C-4969-B29B-29441DD78B28}"/>
              </a:ext>
            </a:extLst>
          </p:cNvPr>
          <p:cNvSpPr/>
          <p:nvPr/>
        </p:nvSpPr>
        <p:spPr>
          <a:xfrm rot="10800000">
            <a:off x="4545768" y="5326968"/>
            <a:ext cx="402772" cy="555172"/>
          </a:xfrm>
          <a:prstGeom prst="mathMinus">
            <a:avLst>
              <a:gd name="adj1" fmla="val 97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Minus Sign 24">
            <a:extLst>
              <a:ext uri="{FF2B5EF4-FFF2-40B4-BE49-F238E27FC236}">
                <a16:creationId xmlns:a16="http://schemas.microsoft.com/office/drawing/2014/main" id="{488ECCE3-58C0-4CAB-A495-275739513D63}"/>
              </a:ext>
            </a:extLst>
          </p:cNvPr>
          <p:cNvSpPr/>
          <p:nvPr/>
        </p:nvSpPr>
        <p:spPr>
          <a:xfrm rot="10800000">
            <a:off x="8351205" y="5326968"/>
            <a:ext cx="402772" cy="555172"/>
          </a:xfrm>
          <a:prstGeom prst="mathMinus">
            <a:avLst>
              <a:gd name="adj1" fmla="val 97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Minus Sign 25">
            <a:extLst>
              <a:ext uri="{FF2B5EF4-FFF2-40B4-BE49-F238E27FC236}">
                <a16:creationId xmlns:a16="http://schemas.microsoft.com/office/drawing/2014/main" id="{2F9A44C1-7C32-4D13-90A4-62ECE164950C}"/>
              </a:ext>
            </a:extLst>
          </p:cNvPr>
          <p:cNvSpPr/>
          <p:nvPr/>
        </p:nvSpPr>
        <p:spPr>
          <a:xfrm rot="5400000">
            <a:off x="9613747" y="3064329"/>
            <a:ext cx="538760" cy="555172"/>
          </a:xfrm>
          <a:prstGeom prst="mathMinus">
            <a:avLst>
              <a:gd name="adj1" fmla="val 97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F61D4653-8448-42F9-A52A-F7A4DEAF1D0F}"/>
              </a:ext>
            </a:extLst>
          </p:cNvPr>
          <p:cNvSpPr txBox="1"/>
          <p:nvPr/>
        </p:nvSpPr>
        <p:spPr>
          <a:xfrm>
            <a:off x="3260035" y="126996"/>
            <a:ext cx="6512115" cy="461665"/>
          </a:xfrm>
          <a:prstGeom prst="rect">
            <a:avLst/>
          </a:prstGeom>
          <a:noFill/>
        </p:spPr>
        <p:txBody>
          <a:bodyPr wrap="square" rtlCol="0">
            <a:spAutoFit/>
          </a:bodyPr>
          <a:lstStyle/>
          <a:p>
            <a:r>
              <a:rPr lang="en-US" sz="2400" dirty="0"/>
              <a:t>There is more than one form of energy here</a:t>
            </a:r>
            <a:endParaRPr lang="en-AU" sz="2400" dirty="0"/>
          </a:p>
        </p:txBody>
      </p:sp>
      <p:sp>
        <p:nvSpPr>
          <p:cNvPr id="8" name="Rectangle 7">
            <a:extLst>
              <a:ext uri="{FF2B5EF4-FFF2-40B4-BE49-F238E27FC236}">
                <a16:creationId xmlns:a16="http://schemas.microsoft.com/office/drawing/2014/main" id="{AE44EF01-4A1C-46D8-9511-24C44D10DA10}"/>
              </a:ext>
            </a:extLst>
          </p:cNvPr>
          <p:cNvSpPr/>
          <p:nvPr/>
        </p:nvSpPr>
        <p:spPr>
          <a:xfrm>
            <a:off x="4094922" y="2655736"/>
            <a:ext cx="4706178" cy="582847"/>
          </a:xfrm>
          <a:prstGeom prst="rect">
            <a:avLst/>
          </a:prstGeom>
          <a:solidFill>
            <a:srgbClr val="F7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9" name="Picture 18">
            <a:extLst>
              <a:ext uri="{FF2B5EF4-FFF2-40B4-BE49-F238E27FC236}">
                <a16:creationId xmlns:a16="http://schemas.microsoft.com/office/drawing/2014/main" id="{7BC5F5B1-0BFA-4211-BA9E-621B4D293D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spTree>
    <p:extLst>
      <p:ext uri="{BB962C8B-B14F-4D97-AF65-F5344CB8AC3E}">
        <p14:creationId xmlns:p14="http://schemas.microsoft.com/office/powerpoint/2010/main" val="1034627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D4E2A4-C918-4841-A6DA-A5B2AA978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pic>
        <p:nvPicPr>
          <p:cNvPr id="5" name="Graphic 4">
            <a:extLst>
              <a:ext uri="{FF2B5EF4-FFF2-40B4-BE49-F238E27FC236}">
                <a16:creationId xmlns:a16="http://schemas.microsoft.com/office/drawing/2014/main" id="{45B6B889-71B9-46B8-9DC1-7529DF7F36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8467" y="651344"/>
            <a:ext cx="2981325" cy="2438400"/>
          </a:xfrm>
          <a:prstGeom prst="rect">
            <a:avLst/>
          </a:prstGeom>
        </p:spPr>
      </p:pic>
      <p:sp>
        <p:nvSpPr>
          <p:cNvPr id="6" name="TextBox 5">
            <a:extLst>
              <a:ext uri="{FF2B5EF4-FFF2-40B4-BE49-F238E27FC236}">
                <a16:creationId xmlns:a16="http://schemas.microsoft.com/office/drawing/2014/main" id="{2F2373AF-9EDA-43A2-A85F-6249FDE059CF}"/>
              </a:ext>
            </a:extLst>
          </p:cNvPr>
          <p:cNvSpPr txBox="1"/>
          <p:nvPr/>
        </p:nvSpPr>
        <p:spPr>
          <a:xfrm>
            <a:off x="413468" y="3152001"/>
            <a:ext cx="4047214" cy="553998"/>
          </a:xfrm>
          <a:prstGeom prst="rect">
            <a:avLst/>
          </a:prstGeom>
          <a:noFill/>
        </p:spPr>
        <p:txBody>
          <a:bodyPr wrap="square" rtlCol="0">
            <a:spAutoFit/>
          </a:bodyPr>
          <a:lstStyle/>
          <a:p>
            <a:r>
              <a:rPr lang="en-US" sz="1000" dirty="0"/>
              <a:t>Image: Khan Academy https://www.khanacademy.org/science/physics/work-and-energy/work-and-energy-tutorial/a/what-is-gravitational-potential-energy</a:t>
            </a:r>
            <a:endParaRPr lang="en-AU" sz="1000" dirty="0"/>
          </a:p>
        </p:txBody>
      </p:sp>
      <p:pic>
        <p:nvPicPr>
          <p:cNvPr id="8" name="Picture 7">
            <a:extLst>
              <a:ext uri="{FF2B5EF4-FFF2-40B4-BE49-F238E27FC236}">
                <a16:creationId xmlns:a16="http://schemas.microsoft.com/office/drawing/2014/main" id="{759E57AF-B456-4D72-A6B3-EC1112CD38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2505" y="2308196"/>
            <a:ext cx="4625460" cy="4070405"/>
          </a:xfrm>
          <a:prstGeom prst="rect">
            <a:avLst/>
          </a:prstGeom>
        </p:spPr>
      </p:pic>
      <p:sp>
        <p:nvSpPr>
          <p:cNvPr id="10" name="Rectangle 9">
            <a:extLst>
              <a:ext uri="{FF2B5EF4-FFF2-40B4-BE49-F238E27FC236}">
                <a16:creationId xmlns:a16="http://schemas.microsoft.com/office/drawing/2014/main" id="{E02F2FFE-D751-43FE-BCEE-ADB6E508FC15}"/>
              </a:ext>
            </a:extLst>
          </p:cNvPr>
          <p:cNvSpPr/>
          <p:nvPr/>
        </p:nvSpPr>
        <p:spPr>
          <a:xfrm>
            <a:off x="9144000" y="3429000"/>
            <a:ext cx="2073965" cy="578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C2A682B6-EAC9-4B9A-ACB6-C6C78F289CED}"/>
              </a:ext>
            </a:extLst>
          </p:cNvPr>
          <p:cNvSpPr/>
          <p:nvPr/>
        </p:nvSpPr>
        <p:spPr>
          <a:xfrm>
            <a:off x="7537837" y="2218414"/>
            <a:ext cx="2663686" cy="64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28A36902-DFDE-418A-A829-6BF9F44ABBBF}"/>
              </a:ext>
            </a:extLst>
          </p:cNvPr>
          <p:cNvSpPr txBox="1"/>
          <p:nvPr/>
        </p:nvSpPr>
        <p:spPr>
          <a:xfrm>
            <a:off x="8989697" y="2969922"/>
            <a:ext cx="3005593" cy="1015663"/>
          </a:xfrm>
          <a:prstGeom prst="rect">
            <a:avLst/>
          </a:prstGeom>
          <a:noFill/>
        </p:spPr>
        <p:txBody>
          <a:bodyPr wrap="square" rtlCol="0">
            <a:spAutoFit/>
          </a:bodyPr>
          <a:lstStyle/>
          <a:p>
            <a:r>
              <a:rPr lang="en-US" sz="2000" dirty="0"/>
              <a:t>These skiers have what form of energy? Which one has more of that energy?</a:t>
            </a:r>
            <a:endParaRPr lang="en-AU" sz="2000" dirty="0"/>
          </a:p>
        </p:txBody>
      </p:sp>
      <p:sp>
        <p:nvSpPr>
          <p:cNvPr id="13" name="TextBox 12">
            <a:extLst>
              <a:ext uri="{FF2B5EF4-FFF2-40B4-BE49-F238E27FC236}">
                <a16:creationId xmlns:a16="http://schemas.microsoft.com/office/drawing/2014/main" id="{859922CC-B801-4CDC-8B46-A1D9F45B7316}"/>
              </a:ext>
            </a:extLst>
          </p:cNvPr>
          <p:cNvSpPr txBox="1"/>
          <p:nvPr/>
        </p:nvSpPr>
        <p:spPr>
          <a:xfrm>
            <a:off x="4583179" y="200223"/>
            <a:ext cx="5909315" cy="1015663"/>
          </a:xfrm>
          <a:prstGeom prst="rect">
            <a:avLst/>
          </a:prstGeom>
          <a:noFill/>
        </p:spPr>
        <p:txBody>
          <a:bodyPr wrap="square" rtlCol="0">
            <a:spAutoFit/>
          </a:bodyPr>
          <a:lstStyle/>
          <a:p>
            <a:r>
              <a:rPr lang="en-US" sz="2000" dirty="0"/>
              <a:t>How have we turned this form of energy into something useful? </a:t>
            </a:r>
          </a:p>
          <a:p>
            <a:r>
              <a:rPr lang="en-US" sz="2000" dirty="0"/>
              <a:t>What are some ways to get the water to the top dam?</a:t>
            </a:r>
            <a:endParaRPr lang="en-AU" sz="2000" dirty="0"/>
          </a:p>
        </p:txBody>
      </p:sp>
      <p:cxnSp>
        <p:nvCxnSpPr>
          <p:cNvPr id="4" name="Straight Arrow Connector 3">
            <a:extLst>
              <a:ext uri="{FF2B5EF4-FFF2-40B4-BE49-F238E27FC236}">
                <a16:creationId xmlns:a16="http://schemas.microsoft.com/office/drawing/2014/main" id="{79E5A17E-9694-47C8-9ABC-B0D93857AF75}"/>
              </a:ext>
            </a:extLst>
          </p:cNvPr>
          <p:cNvCxnSpPr>
            <a:cxnSpLocks/>
          </p:cNvCxnSpPr>
          <p:nvPr/>
        </p:nvCxnSpPr>
        <p:spPr>
          <a:xfrm flipV="1">
            <a:off x="1532467" y="1007533"/>
            <a:ext cx="838200" cy="12108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3A5442E-23D8-4A0D-BA32-9892A95475FF}"/>
              </a:ext>
            </a:extLst>
          </p:cNvPr>
          <p:cNvCxnSpPr>
            <a:cxnSpLocks/>
          </p:cNvCxnSpPr>
          <p:nvPr/>
        </p:nvCxnSpPr>
        <p:spPr>
          <a:xfrm>
            <a:off x="3268133" y="1456267"/>
            <a:ext cx="0" cy="8519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D10E711-0ED7-4F6A-974B-F4CC43FD34AF}"/>
              </a:ext>
            </a:extLst>
          </p:cNvPr>
          <p:cNvSpPr txBox="1"/>
          <p:nvPr/>
        </p:nvSpPr>
        <p:spPr>
          <a:xfrm>
            <a:off x="413467" y="508000"/>
            <a:ext cx="2084311" cy="707886"/>
          </a:xfrm>
          <a:prstGeom prst="rect">
            <a:avLst/>
          </a:prstGeom>
          <a:noFill/>
        </p:spPr>
        <p:txBody>
          <a:bodyPr wrap="square" rtlCol="0">
            <a:spAutoFit/>
          </a:bodyPr>
          <a:lstStyle/>
          <a:p>
            <a:r>
              <a:rPr lang="en-US" sz="2000" dirty="0"/>
              <a:t>Water pumped to top dam</a:t>
            </a:r>
            <a:endParaRPr lang="en-AU" sz="2000" dirty="0"/>
          </a:p>
        </p:txBody>
      </p:sp>
      <p:sp>
        <p:nvSpPr>
          <p:cNvPr id="18" name="TextBox 17">
            <a:extLst>
              <a:ext uri="{FF2B5EF4-FFF2-40B4-BE49-F238E27FC236}">
                <a16:creationId xmlns:a16="http://schemas.microsoft.com/office/drawing/2014/main" id="{90DFBBC4-51B3-4960-9457-EA45CA150272}"/>
              </a:ext>
            </a:extLst>
          </p:cNvPr>
          <p:cNvSpPr txBox="1"/>
          <p:nvPr/>
        </p:nvSpPr>
        <p:spPr>
          <a:xfrm>
            <a:off x="3351916" y="1600310"/>
            <a:ext cx="2084311" cy="707886"/>
          </a:xfrm>
          <a:prstGeom prst="rect">
            <a:avLst/>
          </a:prstGeom>
          <a:noFill/>
        </p:spPr>
        <p:txBody>
          <a:bodyPr wrap="square" rtlCol="0">
            <a:spAutoFit/>
          </a:bodyPr>
          <a:lstStyle/>
          <a:p>
            <a:r>
              <a:rPr lang="en-US" sz="2000" dirty="0"/>
              <a:t>Water released  to bottom dam</a:t>
            </a:r>
            <a:endParaRPr lang="en-AU" sz="2000" dirty="0"/>
          </a:p>
        </p:txBody>
      </p:sp>
    </p:spTree>
    <p:extLst>
      <p:ext uri="{BB962C8B-B14F-4D97-AF65-F5344CB8AC3E}">
        <p14:creationId xmlns:p14="http://schemas.microsoft.com/office/powerpoint/2010/main" val="3529545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D4E2A4-C918-4841-A6DA-A5B2AA978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178" y="6154309"/>
            <a:ext cx="433468" cy="496957"/>
          </a:xfrm>
          <a:prstGeom prst="rect">
            <a:avLst/>
          </a:prstGeom>
        </p:spPr>
      </p:pic>
      <p:pic>
        <p:nvPicPr>
          <p:cNvPr id="4" name="Picture 3">
            <a:extLst>
              <a:ext uri="{FF2B5EF4-FFF2-40B4-BE49-F238E27FC236}">
                <a16:creationId xmlns:a16="http://schemas.microsoft.com/office/drawing/2014/main" id="{C00EEB3E-90B6-4960-B4C5-9625553F88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6659" y="540688"/>
            <a:ext cx="6350000" cy="6957391"/>
          </a:xfrm>
          <a:prstGeom prst="rect">
            <a:avLst/>
          </a:prstGeom>
        </p:spPr>
      </p:pic>
    </p:spTree>
    <p:extLst>
      <p:ext uri="{BB962C8B-B14F-4D97-AF65-F5344CB8AC3E}">
        <p14:creationId xmlns:p14="http://schemas.microsoft.com/office/powerpoint/2010/main" val="2026042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2159</TotalTime>
  <Words>1229</Words>
  <Application>Microsoft Office PowerPoint</Application>
  <PresentationFormat>Widescreen</PresentationFormat>
  <Paragraphs>80</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Major</dc:creator>
  <cp:lastModifiedBy>Jason Major</cp:lastModifiedBy>
  <cp:revision>43</cp:revision>
  <dcterms:created xsi:type="dcterms:W3CDTF">2022-03-16T20:20:13Z</dcterms:created>
  <dcterms:modified xsi:type="dcterms:W3CDTF">2024-02-05T23:49:05Z</dcterms:modified>
</cp:coreProperties>
</file>